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1.jpg" ContentType="image/jpg"/>
  <Override PartName="/ppt/media/image12.jpg" ContentType="image/jpg"/>
  <Override PartName="/ppt/media/image13.jpg" ContentType="image/jpg"/>
  <Override PartName="/ppt/media/image14.jpg" ContentType="image/jpg"/>
  <Override PartName="/ppt/media/image15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469" r:id="rId3"/>
    <p:sldId id="470" r:id="rId4"/>
    <p:sldId id="471" r:id="rId5"/>
    <p:sldId id="472" r:id="rId6"/>
    <p:sldId id="473" r:id="rId7"/>
    <p:sldId id="474" r:id="rId8"/>
    <p:sldId id="475" r:id="rId9"/>
    <p:sldId id="476" r:id="rId10"/>
    <p:sldId id="477" r:id="rId11"/>
    <p:sldId id="478" r:id="rId12"/>
    <p:sldId id="456" r:id="rId13"/>
    <p:sldId id="457" r:id="rId14"/>
    <p:sldId id="286" r:id="rId15"/>
    <p:sldId id="287" r:id="rId16"/>
    <p:sldId id="288" r:id="rId17"/>
    <p:sldId id="289" r:id="rId18"/>
    <p:sldId id="291" r:id="rId19"/>
    <p:sldId id="344" r:id="rId20"/>
    <p:sldId id="345" r:id="rId21"/>
    <p:sldId id="346" r:id="rId22"/>
    <p:sldId id="347" r:id="rId23"/>
    <p:sldId id="348" r:id="rId24"/>
    <p:sldId id="349" r:id="rId25"/>
    <p:sldId id="350" r:id="rId26"/>
    <p:sldId id="351" r:id="rId27"/>
    <p:sldId id="352" r:id="rId28"/>
    <p:sldId id="353" r:id="rId29"/>
    <p:sldId id="354" r:id="rId30"/>
    <p:sldId id="355" r:id="rId31"/>
    <p:sldId id="356" r:id="rId32"/>
    <p:sldId id="357" r:id="rId33"/>
    <p:sldId id="358" r:id="rId34"/>
    <p:sldId id="359" r:id="rId35"/>
    <p:sldId id="360" r:id="rId36"/>
    <p:sldId id="479" r:id="rId37"/>
  </p:sldIdLst>
  <p:sldSz cx="9144000" cy="6858000" type="screen4x3"/>
  <p:notesSz cx="9144000" cy="6858000"/>
  <p:embeddedFontLst>
    <p:embeddedFont>
      <p:font typeface="verdana" panose="020B0604030504040204" pitchFamily="34" charset="0"/>
      <p:regular r:id="rId38"/>
      <p:bold r:id="rId39"/>
      <p:italic r:id="rId40"/>
      <p:boldItalic r:id="rId41"/>
    </p:embeddedFont>
    <p:embeddedFont>
      <p:font typeface="Cambria Math" panose="02040503050406030204" pitchFamily="18" charset="0"/>
      <p:regular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141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570732" y="461594"/>
            <a:ext cx="2002535" cy="697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 u="heavy">
                <a:solidFill>
                  <a:srgbClr val="FF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5940" y="1556661"/>
            <a:ext cx="3418204" cy="4385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804028" y="1701673"/>
            <a:ext cx="3392170" cy="40887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9/9/2021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9/9/2021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9/9/2021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70000" y="496646"/>
            <a:ext cx="6603999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4669" y="1549653"/>
            <a:ext cx="8074660" cy="43427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 u="heavy">
                <a:solidFill>
                  <a:srgbClr val="FF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751326" y="2481452"/>
            <a:ext cx="164147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1" dirty="0">
                <a:latin typeface="Calibri"/>
                <a:cs typeface="Calibri"/>
              </a:rPr>
              <a:t>UNI</a:t>
            </a:r>
            <a:r>
              <a:rPr sz="4400" b="1" spc="10" dirty="0">
                <a:latin typeface="Calibri"/>
                <a:cs typeface="Calibri"/>
              </a:rPr>
              <a:t>T</a:t>
            </a:r>
            <a:r>
              <a:rPr sz="4400" b="1" spc="-5" dirty="0">
                <a:latin typeface="Calibri"/>
                <a:cs typeface="Calibri"/>
              </a:rPr>
              <a:t>-</a:t>
            </a:r>
            <a:r>
              <a:rPr sz="4400" b="1" dirty="0">
                <a:latin typeface="Calibri"/>
                <a:cs typeface="Calibri"/>
              </a:rPr>
              <a:t>2</a:t>
            </a:r>
            <a:endParaRPr sz="44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002917" y="3512896"/>
            <a:ext cx="5288915" cy="10111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b="1" spc="-5" dirty="0">
                <a:latin typeface="Calibri"/>
                <a:cs typeface="Calibri"/>
              </a:rPr>
              <a:t>KNOWLEDGE</a:t>
            </a:r>
            <a:r>
              <a:rPr sz="3200" b="1" spc="-60" dirty="0">
                <a:latin typeface="Calibri"/>
                <a:cs typeface="Calibri"/>
              </a:rPr>
              <a:t> </a:t>
            </a:r>
            <a:r>
              <a:rPr sz="3200" b="1" spc="-45" dirty="0" smtClean="0">
                <a:latin typeface="Calibri"/>
                <a:cs typeface="Calibri"/>
              </a:rPr>
              <a:t>REPRESENTATION</a:t>
            </a:r>
            <a:endParaRPr lang="en-IN" sz="3200" b="1" spc="-45" dirty="0" smtClean="0">
              <a:latin typeface="Calibri"/>
              <a:cs typeface="Calibri"/>
            </a:endParaRPr>
          </a:p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3200" b="1" spc="-45" dirty="0" smtClean="0">
                <a:solidFill>
                  <a:schemeClr val="tx2"/>
                </a:solidFill>
                <a:latin typeface="Calibri"/>
                <a:cs typeface="Calibri"/>
              </a:rPr>
              <a:t>Rules of inference</a:t>
            </a:r>
            <a:endParaRPr sz="3200" dirty="0">
              <a:solidFill>
                <a:schemeClr val="tx2"/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450" y="0"/>
            <a:ext cx="47950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527" y="0"/>
            <a:ext cx="48629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252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4400" y="1143000"/>
            <a:ext cx="7543800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latin typeface="erdana"/>
              </a:rPr>
              <a:t>Inference rules</a:t>
            </a:r>
            <a:r>
              <a:rPr lang="en-US" sz="2400" b="1" dirty="0" smtClean="0">
                <a:latin typeface="erdana"/>
              </a:rPr>
              <a:t>:</a:t>
            </a:r>
          </a:p>
          <a:p>
            <a:pPr algn="just"/>
            <a:r>
              <a:rPr lang="en-US" dirty="0" smtClean="0">
                <a:solidFill>
                  <a:srgbClr val="000000"/>
                </a:solidFill>
                <a:latin typeface="verdana" panose="020B0604030504040204" pitchFamily="34" charset="0"/>
              </a:rPr>
              <a:t>Inference 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rules are the templates for generating valid arguments. Inference rules are applied to derive proofs in artificial intelligence, and the proof is a sequence of the conclusion that leads to the desired goal</a:t>
            </a:r>
            <a:r>
              <a:rPr lang="en-US" dirty="0" smtClean="0">
                <a:solidFill>
                  <a:srgbClr val="000000"/>
                </a:solidFill>
                <a:latin typeface="verdana" panose="020B0604030504040204" pitchFamily="34" charset="0"/>
              </a:rPr>
              <a:t>.</a:t>
            </a:r>
          </a:p>
          <a:p>
            <a:pPr algn="just"/>
            <a:endParaRPr lang="en-US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In inference rules, the implication among all the connectives plays an important role. Following are some terminologies related to inference rules</a:t>
            </a:r>
            <a:r>
              <a:rPr lang="en-US" dirty="0" smtClean="0">
                <a:solidFill>
                  <a:srgbClr val="000000"/>
                </a:solidFill>
                <a:latin typeface="verdana" panose="020B0604030504040204" pitchFamily="34" charset="0"/>
              </a:rPr>
              <a:t>:</a:t>
            </a:r>
          </a:p>
          <a:p>
            <a:pPr algn="just"/>
            <a:endParaRPr lang="en-US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verdana" panose="020B0604030504040204" pitchFamily="34" charset="0"/>
              </a:rPr>
              <a:t>Implication: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 It is one of the logical connectives which can be represented as P → Q. It is a Boolean expression</a:t>
            </a:r>
            <a:r>
              <a:rPr lang="en-US" dirty="0" smtClean="0">
                <a:solidFill>
                  <a:srgbClr val="000000"/>
                </a:solidFill>
                <a:latin typeface="verdana" panose="020B0604030504040204" pitchFamily="34" charset="0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verdana" panose="020B0604030504040204" pitchFamily="34" charset="0"/>
              </a:rPr>
              <a:t>Converse: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 The converse of implication, which means the right-hand side proposition goes to the left-hand side and vice-versa. It can be written as Q → P.</a:t>
            </a:r>
          </a:p>
          <a:p>
            <a:pPr algn="just"/>
            <a:endParaRPr lang="en-US" dirty="0" smtClean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/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732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85800" y="685800"/>
            <a:ext cx="80772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verdana" panose="020B0604030504040204" pitchFamily="34" charset="0"/>
              </a:rPr>
              <a:t>Contrapositive: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 The negation of converse is termed as contrapositive, and it can be represented as ¬ Q → ¬ P</a:t>
            </a:r>
            <a:r>
              <a:rPr lang="en-US" dirty="0" smtClean="0">
                <a:solidFill>
                  <a:srgbClr val="000000"/>
                </a:solidFill>
                <a:latin typeface="verdana" panose="020B0604030504040204" pitchFamily="34" charset="0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verdana" panose="020B0604030504040204" pitchFamily="34" charset="0"/>
              </a:rPr>
              <a:t>Inverse: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 The negation of implication is called inverse. It can be represented as ¬ P → ¬ Q.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3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70810" y="496646"/>
            <a:ext cx="3802379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Rules of</a:t>
            </a:r>
            <a:r>
              <a:rPr spc="-20" dirty="0"/>
              <a:t> </a:t>
            </a:r>
            <a:r>
              <a:rPr spc="-25" dirty="0"/>
              <a:t>inference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394205"/>
            <a:ext cx="7796530" cy="3875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353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5600" algn="l"/>
                <a:tab pos="356235" algn="l"/>
                <a:tab pos="5551805" algn="l"/>
              </a:tabLst>
            </a:pPr>
            <a:r>
              <a:rPr sz="2400" dirty="0">
                <a:latin typeface="Times New Roman"/>
                <a:cs typeface="Times New Roman"/>
              </a:rPr>
              <a:t>The inference rules of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propositional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logic	provide the</a:t>
            </a:r>
            <a:r>
              <a:rPr sz="2400" spc="-1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means  </a:t>
            </a:r>
            <a:r>
              <a:rPr sz="2400" dirty="0">
                <a:latin typeface="Times New Roman"/>
                <a:cs typeface="Times New Roman"/>
              </a:rPr>
              <a:t>to perform logical proofs or</a:t>
            </a:r>
            <a:r>
              <a:rPr sz="2400" spc="-7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deductions.</a:t>
            </a:r>
          </a:p>
          <a:p>
            <a:pPr marL="355600" indent="-343535">
              <a:lnSpc>
                <a:spcPct val="100000"/>
              </a:lnSpc>
              <a:spcBef>
                <a:spcPts val="580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sz="2400" dirty="0">
                <a:latin typeface="Times New Roman"/>
                <a:cs typeface="Times New Roman"/>
              </a:rPr>
              <a:t>Rules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are</a:t>
            </a:r>
          </a:p>
          <a:p>
            <a:pPr marL="1041400" lvl="1" indent="-572135">
              <a:lnSpc>
                <a:spcPct val="100000"/>
              </a:lnSpc>
              <a:spcBef>
                <a:spcPts val="575"/>
              </a:spcBef>
              <a:buAutoNum type="romanLcPeriod"/>
              <a:tabLst>
                <a:tab pos="1041400" algn="l"/>
                <a:tab pos="1042035" algn="l"/>
              </a:tabLst>
            </a:pPr>
            <a:r>
              <a:rPr sz="2400" spc="-5" dirty="0">
                <a:latin typeface="Times New Roman"/>
                <a:cs typeface="Times New Roman"/>
              </a:rPr>
              <a:t>Modus ponens</a:t>
            </a:r>
            <a:endParaRPr sz="2400" dirty="0">
              <a:latin typeface="Times New Roman"/>
              <a:cs typeface="Times New Roman"/>
            </a:endParaRPr>
          </a:p>
          <a:p>
            <a:pPr marL="1041400" lvl="1" indent="-572135">
              <a:lnSpc>
                <a:spcPct val="100000"/>
              </a:lnSpc>
              <a:spcBef>
                <a:spcPts val="575"/>
              </a:spcBef>
              <a:buAutoNum type="romanLcPeriod"/>
              <a:tabLst>
                <a:tab pos="1041400" algn="l"/>
                <a:tab pos="1042035" algn="l"/>
              </a:tabLst>
            </a:pPr>
            <a:r>
              <a:rPr sz="2400" spc="-5" dirty="0">
                <a:latin typeface="Times New Roman"/>
                <a:cs typeface="Times New Roman"/>
              </a:rPr>
              <a:t>Modus </a:t>
            </a:r>
            <a:r>
              <a:rPr sz="2400" dirty="0">
                <a:latin typeface="Times New Roman"/>
                <a:cs typeface="Times New Roman"/>
              </a:rPr>
              <a:t>tollens</a:t>
            </a:r>
          </a:p>
          <a:p>
            <a:pPr marL="1041400" lvl="1" indent="-572135">
              <a:spcBef>
                <a:spcPts val="575"/>
              </a:spcBef>
              <a:buFontTx/>
              <a:buAutoNum type="romanLcPeriod"/>
              <a:tabLst>
                <a:tab pos="1041400" algn="l"/>
                <a:tab pos="1042035" algn="l"/>
              </a:tabLst>
            </a:pPr>
            <a:r>
              <a:rPr sz="2400" spc="-5" dirty="0">
                <a:latin typeface="Times New Roman"/>
                <a:cs typeface="Times New Roman"/>
              </a:rPr>
              <a:t>Chain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dirty="0" smtClean="0">
                <a:latin typeface="Times New Roman"/>
                <a:cs typeface="Times New Roman"/>
              </a:rPr>
              <a:t>rul</a:t>
            </a:r>
            <a:r>
              <a:rPr lang="en-US" sz="2400" dirty="0" smtClean="0">
                <a:latin typeface="Times New Roman"/>
                <a:cs typeface="Times New Roman"/>
              </a:rPr>
              <a:t>e(</a:t>
            </a:r>
            <a:r>
              <a:rPr lang="en-IN" sz="2400" dirty="0"/>
              <a:t>Hypothetical </a:t>
            </a:r>
            <a:r>
              <a:rPr lang="en-IN" sz="2400" dirty="0" smtClean="0"/>
              <a:t>Syllogism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sz="2400" dirty="0">
              <a:latin typeface="Times New Roman"/>
              <a:cs typeface="Times New Roman"/>
            </a:endParaRPr>
          </a:p>
          <a:p>
            <a:pPr marL="1041400" lvl="1" indent="-572135">
              <a:lnSpc>
                <a:spcPct val="100000"/>
              </a:lnSpc>
              <a:spcBef>
                <a:spcPts val="575"/>
              </a:spcBef>
              <a:buAutoNum type="romanLcPeriod"/>
              <a:tabLst>
                <a:tab pos="1041400" algn="l"/>
                <a:tab pos="1042035" algn="l"/>
              </a:tabLst>
            </a:pPr>
            <a:r>
              <a:rPr sz="2400" spc="-5" dirty="0">
                <a:latin typeface="Times New Roman"/>
                <a:cs typeface="Times New Roman"/>
              </a:rPr>
              <a:t>Simplification</a:t>
            </a:r>
            <a:endParaRPr sz="2400" dirty="0">
              <a:latin typeface="Times New Roman"/>
              <a:cs typeface="Times New Roman"/>
            </a:endParaRPr>
          </a:p>
          <a:p>
            <a:pPr marL="1041400" lvl="1" indent="-572135">
              <a:lnSpc>
                <a:spcPct val="100000"/>
              </a:lnSpc>
              <a:spcBef>
                <a:spcPts val="580"/>
              </a:spcBef>
              <a:buAutoNum type="romanLcPeriod"/>
              <a:tabLst>
                <a:tab pos="1041400" algn="l"/>
                <a:tab pos="1042035" algn="l"/>
              </a:tabLst>
            </a:pPr>
            <a:r>
              <a:rPr sz="2400" dirty="0">
                <a:latin typeface="Times New Roman"/>
                <a:cs typeface="Times New Roman"/>
              </a:rPr>
              <a:t>Conjunction</a:t>
            </a:r>
          </a:p>
          <a:p>
            <a:pPr marL="1041400" lvl="1" indent="-572135">
              <a:lnSpc>
                <a:spcPct val="100000"/>
              </a:lnSpc>
              <a:spcBef>
                <a:spcPts val="575"/>
              </a:spcBef>
              <a:buAutoNum type="romanLcPeriod"/>
              <a:tabLst>
                <a:tab pos="1041400" algn="l"/>
                <a:tab pos="1042035" algn="l"/>
              </a:tabLst>
            </a:pPr>
            <a:r>
              <a:rPr sz="2400" spc="-10" dirty="0">
                <a:latin typeface="Times New Roman"/>
                <a:cs typeface="Times New Roman"/>
              </a:rPr>
              <a:t>Transposition</a:t>
            </a:r>
            <a:endParaRPr sz="2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76425" y="496646"/>
            <a:ext cx="53892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Inference </a:t>
            </a:r>
            <a:r>
              <a:rPr spc="-5" dirty="0"/>
              <a:t>Rules</a:t>
            </a:r>
            <a:r>
              <a:rPr spc="20" dirty="0"/>
              <a:t> </a:t>
            </a:r>
            <a:r>
              <a:rPr spc="-15" dirty="0"/>
              <a:t>cont………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800" y="1371600"/>
            <a:ext cx="7924800" cy="518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76425" y="496646"/>
            <a:ext cx="53892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Inference </a:t>
            </a:r>
            <a:r>
              <a:rPr spc="-5" dirty="0"/>
              <a:t>Rules</a:t>
            </a:r>
            <a:r>
              <a:rPr spc="20" dirty="0"/>
              <a:t> </a:t>
            </a:r>
            <a:r>
              <a:rPr spc="-15" dirty="0"/>
              <a:t>cont………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549650"/>
            <a:ext cx="7754620" cy="339153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2400" b="1" spc="-5" dirty="0">
                <a:latin typeface="Times New Roman"/>
                <a:cs typeface="Times New Roman"/>
              </a:rPr>
              <a:t>Modus</a:t>
            </a:r>
            <a:r>
              <a:rPr sz="2400" b="1" spc="5" dirty="0">
                <a:latin typeface="Times New Roman"/>
                <a:cs typeface="Times New Roman"/>
              </a:rPr>
              <a:t> </a:t>
            </a:r>
            <a:r>
              <a:rPr sz="2400" b="1" dirty="0">
                <a:latin typeface="Times New Roman"/>
                <a:cs typeface="Times New Roman"/>
              </a:rPr>
              <a:t>tollens</a:t>
            </a:r>
            <a:endParaRPr sz="2400">
              <a:latin typeface="Times New Roman"/>
              <a:cs typeface="Times New Roman"/>
            </a:endParaRPr>
          </a:p>
          <a:p>
            <a:pPr marL="355600" indent="-343535">
              <a:lnSpc>
                <a:spcPct val="100000"/>
              </a:lnSpc>
              <a:spcBef>
                <a:spcPts val="580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sz="2400" dirty="0">
                <a:latin typeface="Times New Roman"/>
                <a:cs typeface="Times New Roman"/>
              </a:rPr>
              <a:t>α →</a:t>
            </a:r>
            <a:r>
              <a:rPr sz="2400" spc="-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β</a:t>
            </a:r>
            <a:endParaRPr sz="2400">
              <a:latin typeface="Times New Roman"/>
              <a:cs typeface="Times New Roman"/>
            </a:endParaRPr>
          </a:p>
          <a:p>
            <a:pPr marL="355600">
              <a:lnSpc>
                <a:spcPct val="100000"/>
              </a:lnSpc>
            </a:pPr>
            <a:r>
              <a:rPr sz="2400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¬β</a:t>
            </a:r>
            <a:endParaRPr sz="2400">
              <a:latin typeface="Times New Roman"/>
              <a:cs typeface="Times New Roman"/>
            </a:endParaRPr>
          </a:p>
          <a:p>
            <a:pPr marL="3556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¬α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400" spc="-5" dirty="0">
                <a:latin typeface="Times New Roman"/>
                <a:cs typeface="Times New Roman"/>
              </a:rPr>
              <a:t>Example: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80"/>
              </a:spcBef>
            </a:pPr>
            <a:r>
              <a:rPr sz="2400" b="1" dirty="0">
                <a:latin typeface="Times New Roman"/>
                <a:cs typeface="Times New Roman"/>
              </a:rPr>
              <a:t>Given: </a:t>
            </a:r>
            <a:r>
              <a:rPr sz="2400" dirty="0">
                <a:latin typeface="Times New Roman"/>
                <a:cs typeface="Times New Roman"/>
              </a:rPr>
              <a:t>The </a:t>
            </a:r>
            <a:r>
              <a:rPr sz="2400" spc="-5" dirty="0">
                <a:latin typeface="Times New Roman"/>
                <a:cs typeface="Times New Roman"/>
              </a:rPr>
              <a:t>machine is </a:t>
            </a:r>
            <a:r>
              <a:rPr sz="2400" dirty="0">
                <a:latin typeface="Times New Roman"/>
                <a:cs typeface="Times New Roman"/>
              </a:rPr>
              <a:t>defective(α )-&gt;the production </a:t>
            </a:r>
            <a:r>
              <a:rPr sz="2400" spc="-5" dirty="0">
                <a:latin typeface="Times New Roman"/>
                <a:cs typeface="Times New Roman"/>
              </a:rPr>
              <a:t>is less</a:t>
            </a:r>
            <a:r>
              <a:rPr sz="2400" spc="-16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(β)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  <a:tabLst>
                <a:tab pos="1258570" algn="l"/>
                <a:tab pos="1511935" algn="l"/>
              </a:tabLst>
            </a:pPr>
            <a:r>
              <a:rPr sz="2400" b="1" spc="-5" dirty="0">
                <a:latin typeface="Times New Roman"/>
                <a:cs typeface="Times New Roman"/>
              </a:rPr>
              <a:t>And	</a:t>
            </a:r>
            <a:r>
              <a:rPr sz="2400" b="1" dirty="0">
                <a:latin typeface="Times New Roman"/>
                <a:cs typeface="Times New Roman"/>
              </a:rPr>
              <a:t>:	</a:t>
            </a:r>
            <a:r>
              <a:rPr sz="2400" dirty="0">
                <a:latin typeface="Times New Roman"/>
                <a:cs typeface="Times New Roman"/>
              </a:rPr>
              <a:t>The production </a:t>
            </a:r>
            <a:r>
              <a:rPr sz="2400" spc="-5" dirty="0">
                <a:latin typeface="Times New Roman"/>
                <a:cs typeface="Times New Roman"/>
              </a:rPr>
              <a:t>is </a:t>
            </a:r>
            <a:r>
              <a:rPr sz="2400" dirty="0">
                <a:latin typeface="Times New Roman"/>
                <a:cs typeface="Times New Roman"/>
              </a:rPr>
              <a:t>not less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(¬β)</a:t>
            </a: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400" b="1" spc="-5" dirty="0">
                <a:latin typeface="Times New Roman"/>
                <a:cs typeface="Times New Roman"/>
              </a:rPr>
              <a:t>Conclude: </a:t>
            </a:r>
            <a:r>
              <a:rPr sz="2400" dirty="0">
                <a:latin typeface="Times New Roman"/>
                <a:cs typeface="Times New Roman"/>
              </a:rPr>
              <a:t>The </a:t>
            </a:r>
            <a:r>
              <a:rPr sz="2400" spc="-5" dirty="0">
                <a:latin typeface="Times New Roman"/>
                <a:cs typeface="Times New Roman"/>
              </a:rPr>
              <a:t>machine is </a:t>
            </a:r>
            <a:r>
              <a:rPr sz="2400" dirty="0">
                <a:latin typeface="Times New Roman"/>
                <a:cs typeface="Times New Roman"/>
              </a:rPr>
              <a:t>not defective</a:t>
            </a:r>
            <a:r>
              <a:rPr sz="2400" spc="-8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(¬α)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76425" y="496646"/>
            <a:ext cx="53892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Inference </a:t>
            </a:r>
            <a:r>
              <a:rPr spc="-5" dirty="0"/>
              <a:t>Rules</a:t>
            </a:r>
            <a:r>
              <a:rPr spc="20" dirty="0"/>
              <a:t> </a:t>
            </a:r>
            <a:r>
              <a:rPr spc="-15" dirty="0"/>
              <a:t>cont………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1000" y="1447800"/>
            <a:ext cx="8382000" cy="502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76425" y="496646"/>
            <a:ext cx="53892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Inference </a:t>
            </a:r>
            <a:r>
              <a:rPr spc="-5" dirty="0"/>
              <a:t>Rules</a:t>
            </a:r>
            <a:r>
              <a:rPr spc="20" dirty="0"/>
              <a:t> </a:t>
            </a:r>
            <a:r>
              <a:rPr spc="-15" dirty="0"/>
              <a:t>cont………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800" y="1524000"/>
            <a:ext cx="8077200" cy="3429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54401" y="359410"/>
            <a:ext cx="422783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5" dirty="0"/>
              <a:t>Resolution </a:t>
            </a:r>
            <a:r>
              <a:rPr spc="-10" dirty="0"/>
              <a:t>Principle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84911" y="1101344"/>
            <a:ext cx="8278495" cy="4415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0" marR="30480" indent="-342900" algn="just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81000" algn="l"/>
              </a:tabLst>
            </a:pPr>
            <a:r>
              <a:rPr sz="2400" dirty="0">
                <a:latin typeface="Times New Roman"/>
                <a:cs typeface="Times New Roman"/>
              </a:rPr>
              <a:t>Given </a:t>
            </a:r>
            <a:r>
              <a:rPr sz="2400" spc="-5" dirty="0">
                <a:latin typeface="Times New Roman"/>
                <a:cs typeface="Times New Roman"/>
              </a:rPr>
              <a:t>two clauses C</a:t>
            </a:r>
            <a:r>
              <a:rPr sz="2400" spc="-7" baseline="-20833" dirty="0">
                <a:latin typeface="Times New Roman"/>
                <a:cs typeface="Times New Roman"/>
              </a:rPr>
              <a:t>1 </a:t>
            </a:r>
            <a:r>
              <a:rPr sz="2400" spc="-5" dirty="0">
                <a:latin typeface="Times New Roman"/>
                <a:cs typeface="Times New Roman"/>
              </a:rPr>
              <a:t>and C</a:t>
            </a:r>
            <a:r>
              <a:rPr sz="2400" spc="-7" baseline="-20833" dirty="0">
                <a:latin typeface="Times New Roman"/>
                <a:cs typeface="Times New Roman"/>
              </a:rPr>
              <a:t>2 </a:t>
            </a:r>
            <a:r>
              <a:rPr sz="2400" dirty="0">
                <a:latin typeface="Times New Roman"/>
                <a:cs typeface="Times New Roman"/>
              </a:rPr>
              <a:t>with no </a:t>
            </a:r>
            <a:r>
              <a:rPr sz="2400" spc="-5" dirty="0">
                <a:latin typeface="Times New Roman"/>
                <a:cs typeface="Times New Roman"/>
              </a:rPr>
              <a:t>variables </a:t>
            </a:r>
            <a:r>
              <a:rPr sz="2400" dirty="0">
                <a:latin typeface="Times New Roman"/>
                <a:cs typeface="Times New Roman"/>
              </a:rPr>
              <a:t>in </a:t>
            </a:r>
            <a:r>
              <a:rPr sz="2400" spc="-5" dirty="0">
                <a:latin typeface="Times New Roman"/>
                <a:cs typeface="Times New Roman"/>
              </a:rPr>
              <a:t>common, </a:t>
            </a:r>
            <a:r>
              <a:rPr sz="2400" spc="5" dirty="0">
                <a:latin typeface="Times New Roman"/>
                <a:cs typeface="Times New Roman"/>
              </a:rPr>
              <a:t>if  </a:t>
            </a:r>
            <a:r>
              <a:rPr sz="2400" dirty="0">
                <a:latin typeface="Times New Roman"/>
                <a:cs typeface="Times New Roman"/>
              </a:rPr>
              <a:t>there is a </a:t>
            </a:r>
            <a:r>
              <a:rPr sz="2400" spc="-5" dirty="0">
                <a:latin typeface="Times New Roman"/>
                <a:cs typeface="Times New Roman"/>
              </a:rPr>
              <a:t>literal </a:t>
            </a:r>
            <a:r>
              <a:rPr sz="2400" dirty="0">
                <a:latin typeface="Times New Roman"/>
                <a:cs typeface="Times New Roman"/>
              </a:rPr>
              <a:t>l</a:t>
            </a:r>
            <a:r>
              <a:rPr sz="2400" baseline="-20833" dirty="0">
                <a:latin typeface="Times New Roman"/>
                <a:cs typeface="Times New Roman"/>
              </a:rPr>
              <a:t>1</a:t>
            </a:r>
            <a:r>
              <a:rPr sz="2400" dirty="0">
                <a:latin typeface="Times New Roman"/>
                <a:cs typeface="Times New Roman"/>
              </a:rPr>
              <a:t>, in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spc="-7" baseline="-20833" dirty="0">
                <a:latin typeface="Times New Roman"/>
                <a:cs typeface="Times New Roman"/>
              </a:rPr>
              <a:t>1 </a:t>
            </a:r>
            <a:r>
              <a:rPr sz="2400" dirty="0">
                <a:latin typeface="Times New Roman"/>
                <a:cs typeface="Times New Roman"/>
              </a:rPr>
              <a:t>and which </a:t>
            </a:r>
            <a:r>
              <a:rPr sz="2400" spc="-10" dirty="0">
                <a:latin typeface="Times New Roman"/>
                <a:cs typeface="Times New Roman"/>
              </a:rPr>
              <a:t>is </a:t>
            </a:r>
            <a:r>
              <a:rPr sz="2400" dirty="0">
                <a:latin typeface="Times New Roman"/>
                <a:cs typeface="Times New Roman"/>
              </a:rPr>
              <a:t>a </a:t>
            </a:r>
            <a:r>
              <a:rPr sz="2400" spc="-5" dirty="0">
                <a:latin typeface="Times New Roman"/>
                <a:cs typeface="Times New Roman"/>
              </a:rPr>
              <a:t>complement </a:t>
            </a:r>
            <a:r>
              <a:rPr sz="2400" dirty="0">
                <a:latin typeface="Times New Roman"/>
                <a:cs typeface="Times New Roman"/>
              </a:rPr>
              <a:t>of a </a:t>
            </a:r>
            <a:r>
              <a:rPr sz="2400" spc="-10" dirty="0">
                <a:latin typeface="Times New Roman"/>
                <a:cs typeface="Times New Roman"/>
              </a:rPr>
              <a:t>literal  </a:t>
            </a:r>
            <a:r>
              <a:rPr sz="2400" dirty="0">
                <a:latin typeface="Times New Roman"/>
                <a:cs typeface="Times New Roman"/>
              </a:rPr>
              <a:t>l</a:t>
            </a:r>
            <a:r>
              <a:rPr sz="2400" baseline="-20833" dirty="0">
                <a:latin typeface="Times New Roman"/>
                <a:cs typeface="Times New Roman"/>
              </a:rPr>
              <a:t>2 </a:t>
            </a:r>
            <a:r>
              <a:rPr sz="2400" dirty="0">
                <a:latin typeface="Times New Roman"/>
                <a:cs typeface="Times New Roman"/>
              </a:rPr>
              <a:t>in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spc="-7" baseline="-20833" dirty="0">
                <a:latin typeface="Times New Roman"/>
                <a:cs typeface="Times New Roman"/>
              </a:rPr>
              <a:t>2 </a:t>
            </a:r>
            <a:r>
              <a:rPr sz="2400" dirty="0">
                <a:latin typeface="Times New Roman"/>
                <a:cs typeface="Times New Roman"/>
              </a:rPr>
              <a:t>, </a:t>
            </a:r>
            <a:r>
              <a:rPr sz="2400" spc="-5" dirty="0">
                <a:latin typeface="Times New Roman"/>
                <a:cs typeface="Times New Roman"/>
              </a:rPr>
              <a:t>both </a:t>
            </a:r>
            <a:r>
              <a:rPr sz="2400" dirty="0">
                <a:latin typeface="Times New Roman"/>
                <a:cs typeface="Times New Roman"/>
              </a:rPr>
              <a:t>l</a:t>
            </a:r>
            <a:r>
              <a:rPr sz="2400" baseline="-20833" dirty="0">
                <a:latin typeface="Times New Roman"/>
                <a:cs typeface="Times New Roman"/>
              </a:rPr>
              <a:t>1 </a:t>
            </a:r>
            <a:r>
              <a:rPr sz="2400" dirty="0">
                <a:latin typeface="Times New Roman"/>
                <a:cs typeface="Times New Roman"/>
              </a:rPr>
              <a:t>and l</a:t>
            </a:r>
            <a:r>
              <a:rPr sz="2400" baseline="-20833" dirty="0">
                <a:latin typeface="Times New Roman"/>
                <a:cs typeface="Times New Roman"/>
              </a:rPr>
              <a:t>2 </a:t>
            </a:r>
            <a:r>
              <a:rPr sz="2400" spc="-5" dirty="0">
                <a:latin typeface="Times New Roman"/>
                <a:cs typeface="Times New Roman"/>
              </a:rPr>
              <a:t>are deleted and </a:t>
            </a:r>
            <a:r>
              <a:rPr sz="2400" dirty="0">
                <a:latin typeface="Times New Roman"/>
                <a:cs typeface="Times New Roman"/>
              </a:rPr>
              <a:t>a </a:t>
            </a:r>
            <a:r>
              <a:rPr sz="2400" spc="-5" dirty="0">
                <a:latin typeface="Times New Roman"/>
                <a:cs typeface="Times New Roman"/>
              </a:rPr>
              <a:t>disjuncted </a:t>
            </a:r>
            <a:r>
              <a:rPr sz="2400" dirty="0">
                <a:latin typeface="Times New Roman"/>
                <a:cs typeface="Times New Roman"/>
              </a:rPr>
              <a:t>C is </a:t>
            </a:r>
            <a:r>
              <a:rPr sz="2400" spc="-10" dirty="0">
                <a:latin typeface="Times New Roman"/>
                <a:cs typeface="Times New Roman"/>
              </a:rPr>
              <a:t>formed  </a:t>
            </a:r>
            <a:r>
              <a:rPr sz="2400" dirty="0">
                <a:latin typeface="Times New Roman"/>
                <a:cs typeface="Times New Roman"/>
              </a:rPr>
              <a:t>the </a:t>
            </a:r>
            <a:r>
              <a:rPr sz="2400" spc="-5" dirty="0">
                <a:latin typeface="Times New Roman"/>
                <a:cs typeface="Times New Roman"/>
              </a:rPr>
              <a:t>remaining reduced clauses. The new clauses </a:t>
            </a:r>
            <a:r>
              <a:rPr sz="2400" dirty="0">
                <a:latin typeface="Times New Roman"/>
                <a:cs typeface="Times New Roman"/>
              </a:rPr>
              <a:t>C is </a:t>
            </a:r>
            <a:r>
              <a:rPr sz="2400" spc="-5" dirty="0">
                <a:latin typeface="Times New Roman"/>
                <a:cs typeface="Times New Roman"/>
              </a:rPr>
              <a:t>called </a:t>
            </a:r>
            <a:r>
              <a:rPr sz="2400" dirty="0">
                <a:latin typeface="Times New Roman"/>
                <a:cs typeface="Times New Roman"/>
              </a:rPr>
              <a:t>the  resolve of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spc="-7" baseline="-20833" dirty="0">
                <a:latin typeface="Times New Roman"/>
                <a:cs typeface="Times New Roman"/>
              </a:rPr>
              <a:t>1 </a:t>
            </a:r>
            <a:r>
              <a:rPr sz="2400" dirty="0">
                <a:latin typeface="Times New Roman"/>
                <a:cs typeface="Times New Roman"/>
              </a:rPr>
              <a:t>and</a:t>
            </a:r>
            <a:r>
              <a:rPr sz="2400" spc="-21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C</a:t>
            </a:r>
            <a:r>
              <a:rPr sz="2400" spc="-7" baseline="-20833" dirty="0">
                <a:latin typeface="Times New Roman"/>
                <a:cs typeface="Times New Roman"/>
              </a:rPr>
              <a:t>2</a:t>
            </a:r>
            <a:r>
              <a:rPr sz="2400" spc="-5" dirty="0">
                <a:latin typeface="Times New Roman"/>
                <a:cs typeface="Times New Roman"/>
              </a:rPr>
              <a:t>.</a:t>
            </a:r>
            <a:endParaRPr sz="2400">
              <a:latin typeface="Times New Roman"/>
              <a:cs typeface="Times New Roman"/>
            </a:endParaRPr>
          </a:p>
          <a:p>
            <a:pPr marL="381000" marR="32384" indent="-342900" algn="just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81000" algn="l"/>
              </a:tabLst>
            </a:pPr>
            <a:r>
              <a:rPr sz="2400" dirty="0">
                <a:latin typeface="Times New Roman"/>
                <a:cs typeface="Times New Roman"/>
              </a:rPr>
              <a:t>Resolution </a:t>
            </a:r>
            <a:r>
              <a:rPr sz="2400" spc="-10" dirty="0">
                <a:latin typeface="Times New Roman"/>
                <a:cs typeface="Times New Roman"/>
              </a:rPr>
              <a:t>is </a:t>
            </a:r>
            <a:r>
              <a:rPr sz="2400" spc="-5" dirty="0">
                <a:latin typeface="Times New Roman"/>
                <a:cs typeface="Times New Roman"/>
              </a:rPr>
              <a:t>the process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5" dirty="0">
                <a:latin typeface="Times New Roman"/>
                <a:cs typeface="Times New Roman"/>
              </a:rPr>
              <a:t>generating these resolvents </a:t>
            </a:r>
            <a:r>
              <a:rPr sz="2400" dirty="0">
                <a:latin typeface="Times New Roman"/>
                <a:cs typeface="Times New Roman"/>
              </a:rPr>
              <a:t>from  the set </a:t>
            </a:r>
            <a:r>
              <a:rPr sz="2400" spc="-5" dirty="0">
                <a:latin typeface="Times New Roman"/>
                <a:cs typeface="Times New Roman"/>
              </a:rPr>
              <a:t>of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clauses.</a:t>
            </a:r>
            <a:endParaRPr sz="240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  <a:spcBef>
                <a:spcPts val="580"/>
              </a:spcBef>
              <a:tabLst>
                <a:tab pos="1356360" algn="l"/>
                <a:tab pos="2563495" algn="l"/>
              </a:tabLst>
            </a:pPr>
            <a:r>
              <a:rPr sz="2400" spc="-5" dirty="0">
                <a:latin typeface="Times New Roman"/>
                <a:cs typeface="Times New Roman"/>
              </a:rPr>
              <a:t>Example:	</a:t>
            </a:r>
            <a:r>
              <a:rPr sz="2400" dirty="0">
                <a:latin typeface="Times New Roman"/>
                <a:cs typeface="Times New Roman"/>
              </a:rPr>
              <a:t>(~</a:t>
            </a:r>
            <a:r>
              <a:rPr sz="2400" spc="-5" dirty="0">
                <a:latin typeface="Times New Roman"/>
                <a:cs typeface="Times New Roman"/>
              </a:rPr>
              <a:t> PVQ)	</a:t>
            </a:r>
            <a:r>
              <a:rPr sz="2400" dirty="0">
                <a:latin typeface="Times New Roman"/>
                <a:cs typeface="Times New Roman"/>
              </a:rPr>
              <a:t>and (~Q </a:t>
            </a:r>
            <a:r>
              <a:rPr sz="2400" spc="-5" dirty="0">
                <a:latin typeface="Times New Roman"/>
                <a:cs typeface="Times New Roman"/>
              </a:rPr>
              <a:t>V</a:t>
            </a:r>
            <a:r>
              <a:rPr sz="2400" spc="-8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R)</a:t>
            </a:r>
            <a:endParaRPr sz="2400">
              <a:latin typeface="Times New Roman"/>
              <a:cs typeface="Times New Roman"/>
            </a:endParaRPr>
          </a:p>
          <a:p>
            <a:pPr marL="381000" indent="-342900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80365" algn="l"/>
                <a:tab pos="381000" algn="l"/>
              </a:tabLst>
            </a:pPr>
            <a:r>
              <a:rPr sz="2400" spc="-110" dirty="0">
                <a:latin typeface="Times New Roman"/>
                <a:cs typeface="Times New Roman"/>
              </a:rPr>
              <a:t>We </a:t>
            </a:r>
            <a:r>
              <a:rPr sz="2400" dirty="0">
                <a:latin typeface="Times New Roman"/>
                <a:cs typeface="Times New Roman"/>
              </a:rPr>
              <a:t>can</a:t>
            </a:r>
            <a:r>
              <a:rPr sz="2400" spc="10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write</a:t>
            </a:r>
            <a:endParaRPr sz="2400">
              <a:latin typeface="Times New Roman"/>
              <a:cs typeface="Times New Roman"/>
            </a:endParaRPr>
          </a:p>
          <a:p>
            <a:pPr marL="1790700">
              <a:lnSpc>
                <a:spcPct val="100000"/>
              </a:lnSpc>
              <a:spcBef>
                <a:spcPts val="575"/>
              </a:spcBef>
            </a:pPr>
            <a:r>
              <a:rPr sz="2400" dirty="0">
                <a:latin typeface="Times New Roman"/>
                <a:cs typeface="Times New Roman"/>
              </a:rPr>
              <a:t>(~ </a:t>
            </a:r>
            <a:r>
              <a:rPr sz="2400" spc="-5" dirty="0">
                <a:latin typeface="Times New Roman"/>
                <a:cs typeface="Times New Roman"/>
              </a:rPr>
              <a:t>PVQ) </a:t>
            </a:r>
            <a:r>
              <a:rPr sz="2400" dirty="0">
                <a:latin typeface="Times New Roman"/>
                <a:cs typeface="Times New Roman"/>
              </a:rPr>
              <a:t>, (~Q </a:t>
            </a:r>
            <a:r>
              <a:rPr sz="2400" spc="-5" dirty="0">
                <a:latin typeface="Times New Roman"/>
                <a:cs typeface="Times New Roman"/>
              </a:rPr>
              <a:t>V</a:t>
            </a:r>
            <a:r>
              <a:rPr sz="2400" spc="-6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R)</a:t>
            </a:r>
            <a:endParaRPr sz="2400">
              <a:latin typeface="Times New Roman"/>
              <a:cs typeface="Times New Roman"/>
            </a:endParaRPr>
          </a:p>
          <a:p>
            <a:pPr marL="1866900">
              <a:lnSpc>
                <a:spcPct val="100000"/>
              </a:lnSpc>
              <a:spcBef>
                <a:spcPts val="580"/>
              </a:spcBef>
            </a:pPr>
            <a:r>
              <a:rPr sz="2400" spc="-5" dirty="0">
                <a:latin typeface="Times New Roman"/>
                <a:cs typeface="Times New Roman"/>
              </a:rPr>
              <a:t>~P </a:t>
            </a:r>
            <a:r>
              <a:rPr sz="2400" dirty="0">
                <a:latin typeface="Times New Roman"/>
                <a:cs typeface="Times New Roman"/>
              </a:rPr>
              <a:t>V</a:t>
            </a:r>
            <a:r>
              <a:rPr sz="2400" spc="-17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133600" y="5943600"/>
            <a:ext cx="1905000" cy="0"/>
          </a:xfrm>
          <a:custGeom>
            <a:avLst/>
            <a:gdLst/>
            <a:ahLst/>
            <a:cxnLst/>
            <a:rect l="l" t="t" r="r" b="b"/>
            <a:pathLst>
              <a:path w="1905000">
                <a:moveTo>
                  <a:pt x="0" y="0"/>
                </a:moveTo>
                <a:lnTo>
                  <a:pt x="1905000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946" y="0"/>
            <a:ext cx="48281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98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46526" y="496646"/>
            <a:ext cx="225107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Refutation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549650"/>
            <a:ext cx="8073390" cy="163512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3535" algn="just">
              <a:lnSpc>
                <a:spcPct val="100000"/>
              </a:lnSpc>
              <a:spcBef>
                <a:spcPts val="675"/>
              </a:spcBef>
              <a:buFont typeface="Arial"/>
              <a:buChar char="•"/>
              <a:tabLst>
                <a:tab pos="356235" algn="l"/>
              </a:tabLst>
            </a:pPr>
            <a:r>
              <a:rPr sz="2400" dirty="0">
                <a:latin typeface="Times New Roman"/>
                <a:cs typeface="Times New Roman"/>
              </a:rPr>
              <a:t>Resolution produces proofs by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refutation.</a:t>
            </a:r>
            <a:endParaRPr sz="2400">
              <a:latin typeface="Times New Roman"/>
              <a:cs typeface="Times New Roman"/>
            </a:endParaRPr>
          </a:p>
          <a:p>
            <a:pPr marL="355600" marR="5080" indent="-343535" algn="just">
              <a:lnSpc>
                <a:spcPct val="100000"/>
              </a:lnSpc>
              <a:spcBef>
                <a:spcPts val="580"/>
              </a:spcBef>
              <a:buFont typeface="Arial"/>
              <a:buChar char="•"/>
              <a:tabLst>
                <a:tab pos="356235" algn="l"/>
              </a:tabLst>
            </a:pPr>
            <a:r>
              <a:rPr sz="2400" dirty="0">
                <a:latin typeface="Times New Roman"/>
                <a:cs typeface="Times New Roman"/>
              </a:rPr>
              <a:t>In </a:t>
            </a:r>
            <a:r>
              <a:rPr sz="2400" spc="-5" dirty="0">
                <a:latin typeface="Times New Roman"/>
                <a:cs typeface="Times New Roman"/>
              </a:rPr>
              <a:t>other words, </a:t>
            </a:r>
            <a:r>
              <a:rPr sz="2400" dirty="0">
                <a:latin typeface="Times New Roman"/>
                <a:cs typeface="Times New Roman"/>
              </a:rPr>
              <a:t>to </a:t>
            </a:r>
            <a:r>
              <a:rPr sz="2400" spc="-5" dirty="0">
                <a:latin typeface="Times New Roman"/>
                <a:cs typeface="Times New Roman"/>
              </a:rPr>
              <a:t>prove </a:t>
            </a:r>
            <a:r>
              <a:rPr sz="2400" dirty="0">
                <a:latin typeface="Times New Roman"/>
                <a:cs typeface="Times New Roman"/>
              </a:rPr>
              <a:t>a </a:t>
            </a:r>
            <a:r>
              <a:rPr sz="2400" spc="-5" dirty="0">
                <a:latin typeface="Times New Roman"/>
                <a:cs typeface="Times New Roman"/>
              </a:rPr>
              <a:t>statement, resolution attempts </a:t>
            </a:r>
            <a:r>
              <a:rPr sz="2400" spc="-10" dirty="0">
                <a:latin typeface="Times New Roman"/>
                <a:cs typeface="Times New Roman"/>
              </a:rPr>
              <a:t>to  </a:t>
            </a:r>
            <a:r>
              <a:rPr sz="2400" spc="-5" dirty="0">
                <a:latin typeface="Times New Roman"/>
                <a:cs typeface="Times New Roman"/>
              </a:rPr>
              <a:t>show </a:t>
            </a:r>
            <a:r>
              <a:rPr sz="2400" dirty="0">
                <a:latin typeface="Times New Roman"/>
                <a:cs typeface="Times New Roman"/>
              </a:rPr>
              <a:t>that the </a:t>
            </a:r>
            <a:r>
              <a:rPr sz="2400" spc="-5" dirty="0">
                <a:latin typeface="Times New Roman"/>
                <a:cs typeface="Times New Roman"/>
              </a:rPr>
              <a:t>negation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5" dirty="0">
                <a:latin typeface="Times New Roman"/>
                <a:cs typeface="Times New Roman"/>
              </a:rPr>
              <a:t>the statement produces </a:t>
            </a:r>
            <a:r>
              <a:rPr sz="2400" dirty="0">
                <a:latin typeface="Times New Roman"/>
                <a:cs typeface="Times New Roman"/>
              </a:rPr>
              <a:t>a  </a:t>
            </a:r>
            <a:r>
              <a:rPr sz="2400" spc="-5" dirty="0">
                <a:latin typeface="Times New Roman"/>
                <a:cs typeface="Times New Roman"/>
              </a:rPr>
              <a:t>contradiction </a:t>
            </a:r>
            <a:r>
              <a:rPr sz="2400" dirty="0">
                <a:latin typeface="Times New Roman"/>
                <a:cs typeface="Times New Roman"/>
              </a:rPr>
              <a:t>with the known</a:t>
            </a:r>
            <a:r>
              <a:rPr sz="2400" spc="-3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statements.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88260" y="548081"/>
            <a:ext cx="4970145" cy="66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spc="-10" dirty="0"/>
              <a:t>Example </a:t>
            </a:r>
            <a:r>
              <a:rPr sz="4200" dirty="0"/>
              <a:t>of</a:t>
            </a:r>
            <a:r>
              <a:rPr sz="4200" spc="-85" dirty="0"/>
              <a:t> </a:t>
            </a:r>
            <a:r>
              <a:rPr sz="4200" spc="-10" dirty="0"/>
              <a:t>Resolution</a:t>
            </a:r>
            <a:endParaRPr sz="4200"/>
          </a:p>
        </p:txBody>
      </p:sp>
      <p:sp>
        <p:nvSpPr>
          <p:cNvPr id="3" name="object 3"/>
          <p:cNvSpPr txBox="1"/>
          <p:nvPr/>
        </p:nvSpPr>
        <p:spPr>
          <a:xfrm>
            <a:off x="993444" y="1168654"/>
            <a:ext cx="4323080" cy="2220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marR="5080" indent="-354965">
              <a:lnSpc>
                <a:spcPct val="12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dirty="0">
                <a:latin typeface="Times New Roman"/>
                <a:cs typeface="Times New Roman"/>
              </a:rPr>
              <a:t>Consider the following</a:t>
            </a:r>
            <a:r>
              <a:rPr sz="2400" spc="-9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clauses:-  </a:t>
            </a:r>
            <a:r>
              <a:rPr sz="2400" spc="-5" dirty="0">
                <a:latin typeface="Times New Roman"/>
                <a:cs typeface="Times New Roman"/>
              </a:rPr>
              <a:t>A </a:t>
            </a:r>
            <a:r>
              <a:rPr sz="2400" dirty="0">
                <a:latin typeface="Times New Roman"/>
                <a:cs typeface="Times New Roman"/>
              </a:rPr>
              <a:t>: </a:t>
            </a:r>
            <a:r>
              <a:rPr sz="2400" spc="-5" dirty="0">
                <a:latin typeface="Times New Roman"/>
                <a:cs typeface="Times New Roman"/>
              </a:rPr>
              <a:t>P V Q V</a:t>
            </a:r>
            <a:r>
              <a:rPr sz="2400" spc="-39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  <a:p>
            <a:pPr marL="469265">
              <a:lnSpc>
                <a:spcPct val="100000"/>
              </a:lnSpc>
              <a:spcBef>
                <a:spcPts val="575"/>
              </a:spcBef>
            </a:pPr>
            <a:r>
              <a:rPr sz="2400" dirty="0">
                <a:latin typeface="Times New Roman"/>
                <a:cs typeface="Times New Roman"/>
              </a:rPr>
              <a:t>B: ~ P V Q V</a:t>
            </a:r>
            <a:r>
              <a:rPr sz="2400" spc="-30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  <a:p>
            <a:pPr marL="469265">
              <a:lnSpc>
                <a:spcPct val="100000"/>
              </a:lnSpc>
              <a:spcBef>
                <a:spcPts val="580"/>
              </a:spcBef>
            </a:pPr>
            <a:r>
              <a:rPr sz="2400" dirty="0">
                <a:latin typeface="Times New Roman"/>
                <a:cs typeface="Times New Roman"/>
              </a:rPr>
              <a:t>C: </a:t>
            </a:r>
            <a:r>
              <a:rPr sz="2400" spc="-5" dirty="0">
                <a:latin typeface="Times New Roman"/>
                <a:cs typeface="Times New Roman"/>
              </a:rPr>
              <a:t>~Q V</a:t>
            </a:r>
            <a:r>
              <a:rPr sz="2400" spc="-9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  <a:p>
            <a:pPr marL="354965" indent="-342900">
              <a:lnSpc>
                <a:spcPct val="100000"/>
              </a:lnSpc>
              <a:spcBef>
                <a:spcPts val="575"/>
              </a:spcBef>
              <a:buFont typeface="Wingdings"/>
              <a:buChar char=""/>
              <a:tabLst>
                <a:tab pos="354965" algn="l"/>
                <a:tab pos="355600" algn="l"/>
              </a:tabLst>
            </a:pPr>
            <a:r>
              <a:rPr sz="2400" dirty="0">
                <a:latin typeface="Times New Roman"/>
                <a:cs typeface="Times New Roman"/>
              </a:rPr>
              <a:t>Solution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07794" y="3363532"/>
            <a:ext cx="1936750" cy="2221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0000"/>
              </a:lnSpc>
              <a:spcBef>
                <a:spcPts val="100"/>
              </a:spcBef>
            </a:pPr>
            <a:r>
              <a:rPr sz="2400" dirty="0">
                <a:latin typeface="Times New Roman"/>
                <a:cs typeface="Times New Roman"/>
              </a:rPr>
              <a:t>A: P V Q V R  B : </a:t>
            </a:r>
            <a:r>
              <a:rPr sz="2400" spc="-5" dirty="0">
                <a:latin typeface="Times New Roman"/>
                <a:cs typeface="Times New Roman"/>
              </a:rPr>
              <a:t>~P V Q V</a:t>
            </a:r>
            <a:r>
              <a:rPr sz="2400" spc="-32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  </a:t>
            </a:r>
            <a:r>
              <a:rPr sz="2400" spc="-5" dirty="0">
                <a:latin typeface="Times New Roman"/>
                <a:cs typeface="Times New Roman"/>
              </a:rPr>
              <a:t>D </a:t>
            </a:r>
            <a:r>
              <a:rPr sz="2400" dirty="0">
                <a:latin typeface="Times New Roman"/>
                <a:cs typeface="Times New Roman"/>
              </a:rPr>
              <a:t>: </a:t>
            </a:r>
            <a:r>
              <a:rPr sz="2400" spc="-5" dirty="0">
                <a:latin typeface="Times New Roman"/>
                <a:cs typeface="Times New Roman"/>
              </a:rPr>
              <a:t>Q V</a:t>
            </a:r>
            <a:r>
              <a:rPr sz="2400" spc="-1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  <a:p>
            <a:pPr marL="12700" marR="525780">
              <a:lnSpc>
                <a:spcPct val="120000"/>
              </a:lnSpc>
              <a:spcBef>
                <a:spcPts val="5"/>
              </a:spcBef>
              <a:tabLst>
                <a:tab pos="908050" algn="l"/>
              </a:tabLst>
            </a:pPr>
            <a:r>
              <a:rPr sz="2400" dirty="0">
                <a:latin typeface="Times New Roman"/>
                <a:cs typeface="Times New Roman"/>
              </a:rPr>
              <a:t>C: </a:t>
            </a:r>
            <a:r>
              <a:rPr sz="2400" spc="-5" dirty="0">
                <a:latin typeface="Times New Roman"/>
                <a:cs typeface="Times New Roman"/>
              </a:rPr>
              <a:t>~Q	V</a:t>
            </a:r>
            <a:r>
              <a:rPr sz="2400" spc="-1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  E:</a:t>
            </a:r>
            <a:r>
              <a:rPr sz="2400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R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52290" y="3363532"/>
            <a:ext cx="2981960" cy="2221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445">
              <a:lnSpc>
                <a:spcPct val="120000"/>
              </a:lnSpc>
              <a:spcBef>
                <a:spcPts val="100"/>
              </a:spcBef>
            </a:pPr>
            <a:r>
              <a:rPr sz="2400" spc="-5" dirty="0">
                <a:latin typeface="Times New Roman"/>
                <a:cs typeface="Times New Roman"/>
              </a:rPr>
              <a:t>(Given </a:t>
            </a:r>
            <a:r>
              <a:rPr sz="2400" dirty="0">
                <a:latin typeface="Times New Roman"/>
                <a:cs typeface="Times New Roman"/>
              </a:rPr>
              <a:t>in the </a:t>
            </a:r>
            <a:r>
              <a:rPr sz="2400" spc="-5" dirty="0">
                <a:latin typeface="Times New Roman"/>
                <a:cs typeface="Times New Roman"/>
              </a:rPr>
              <a:t>problem)  (Given in </a:t>
            </a:r>
            <a:r>
              <a:rPr sz="2400" dirty="0">
                <a:latin typeface="Times New Roman"/>
                <a:cs typeface="Times New Roman"/>
              </a:rPr>
              <a:t>the </a:t>
            </a:r>
            <a:r>
              <a:rPr sz="2400" spc="-5" dirty="0">
                <a:latin typeface="Times New Roman"/>
                <a:cs typeface="Times New Roman"/>
              </a:rPr>
              <a:t>problem)  (Resolvent of A </a:t>
            </a:r>
            <a:r>
              <a:rPr sz="2400" dirty="0">
                <a:latin typeface="Times New Roman"/>
                <a:cs typeface="Times New Roman"/>
              </a:rPr>
              <a:t>and B)  (Given in the </a:t>
            </a:r>
            <a:r>
              <a:rPr sz="2400" spc="-5" dirty="0">
                <a:latin typeface="Times New Roman"/>
                <a:cs typeface="Times New Roman"/>
              </a:rPr>
              <a:t>problem)  </a:t>
            </a:r>
            <a:r>
              <a:rPr sz="2400" dirty="0">
                <a:latin typeface="Times New Roman"/>
                <a:cs typeface="Times New Roman"/>
              </a:rPr>
              <a:t>(Resolvent of C and</a:t>
            </a:r>
            <a:r>
              <a:rPr sz="2400" spc="-8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D)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3527" y="533400"/>
            <a:ext cx="6929345" cy="5867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58948" y="496646"/>
            <a:ext cx="462534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5" dirty="0"/>
              <a:t>Example </a:t>
            </a:r>
            <a:r>
              <a:rPr spc="-5" dirty="0"/>
              <a:t>of </a:t>
            </a:r>
            <a:r>
              <a:rPr spc="-15" dirty="0"/>
              <a:t>resolution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1087" y="1714500"/>
            <a:ext cx="6981825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81221" y="283210"/>
            <a:ext cx="178371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Solution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0286" y="1146960"/>
            <a:ext cx="8076297" cy="47597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92829" y="461594"/>
            <a:ext cx="196215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/>
              <a:t>So</a:t>
            </a:r>
            <a:r>
              <a:rPr sz="4400" spc="-15" dirty="0"/>
              <a:t>l</a:t>
            </a:r>
            <a:r>
              <a:rPr sz="4400" dirty="0"/>
              <a:t>ution</a:t>
            </a:r>
            <a:endParaRPr sz="44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5400" y="1646608"/>
            <a:ext cx="6543675" cy="33512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64458" y="496646"/>
            <a:ext cx="181800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E</a:t>
            </a:r>
            <a:r>
              <a:rPr spc="-65" dirty="0"/>
              <a:t>x</a:t>
            </a:r>
            <a:r>
              <a:rPr spc="-5" dirty="0"/>
              <a:t>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244854"/>
            <a:ext cx="8073390" cy="339153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2400" spc="-5" dirty="0">
                <a:latin typeface="Times New Roman"/>
                <a:cs typeface="Times New Roman"/>
              </a:rPr>
              <a:t>Assume </a:t>
            </a:r>
            <a:r>
              <a:rPr sz="2400" dirty="0">
                <a:latin typeface="Times New Roman"/>
                <a:cs typeface="Times New Roman"/>
              </a:rPr>
              <a:t>the following</a:t>
            </a:r>
            <a:r>
              <a:rPr sz="2400" spc="1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facts:</a:t>
            </a:r>
            <a:endParaRPr sz="2400">
              <a:latin typeface="Times New Roman"/>
              <a:cs typeface="Times New Roman"/>
            </a:endParaRPr>
          </a:p>
          <a:p>
            <a:pPr marL="584200" indent="-572135">
              <a:lnSpc>
                <a:spcPct val="100000"/>
              </a:lnSpc>
              <a:spcBef>
                <a:spcPts val="575"/>
              </a:spcBef>
              <a:buAutoNum type="romanLcPeriod"/>
              <a:tabLst>
                <a:tab pos="584200" algn="l"/>
                <a:tab pos="584835" algn="l"/>
              </a:tabLst>
            </a:pPr>
            <a:r>
              <a:rPr sz="2400" dirty="0">
                <a:latin typeface="Times New Roman"/>
                <a:cs typeface="Times New Roman"/>
              </a:rPr>
              <a:t>“Steve only likes easy</a:t>
            </a:r>
            <a:r>
              <a:rPr sz="2400" spc="-5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courses.</a:t>
            </a:r>
            <a:endParaRPr sz="2400">
              <a:latin typeface="Times New Roman"/>
              <a:cs typeface="Times New Roman"/>
            </a:endParaRPr>
          </a:p>
          <a:p>
            <a:pPr marL="584200" indent="-572135">
              <a:lnSpc>
                <a:spcPct val="100000"/>
              </a:lnSpc>
              <a:spcBef>
                <a:spcPts val="580"/>
              </a:spcBef>
              <a:buAutoNum type="romanLcPeriod"/>
              <a:tabLst>
                <a:tab pos="584200" algn="l"/>
                <a:tab pos="584835" algn="l"/>
              </a:tabLst>
            </a:pPr>
            <a:r>
              <a:rPr sz="2400" dirty="0">
                <a:latin typeface="Times New Roman"/>
                <a:cs typeface="Times New Roman"/>
              </a:rPr>
              <a:t>Science courses are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hard.</a:t>
            </a:r>
            <a:endParaRPr sz="2400">
              <a:latin typeface="Times New Roman"/>
              <a:cs typeface="Times New Roman"/>
            </a:endParaRPr>
          </a:p>
          <a:p>
            <a:pPr marL="643890" indent="-631190">
              <a:lnSpc>
                <a:spcPct val="100000"/>
              </a:lnSpc>
              <a:spcBef>
                <a:spcPts val="575"/>
              </a:spcBef>
              <a:buAutoNum type="romanLcPeriod"/>
              <a:tabLst>
                <a:tab pos="643255" algn="l"/>
                <a:tab pos="643890" algn="l"/>
              </a:tabLst>
            </a:pPr>
            <a:r>
              <a:rPr sz="2400" spc="-5" dirty="0">
                <a:latin typeface="Times New Roman"/>
                <a:cs typeface="Times New Roman"/>
              </a:rPr>
              <a:t>All </a:t>
            </a:r>
            <a:r>
              <a:rPr sz="2400" dirty="0">
                <a:latin typeface="Times New Roman"/>
                <a:cs typeface="Times New Roman"/>
              </a:rPr>
              <a:t>the courses in </a:t>
            </a:r>
            <a:r>
              <a:rPr sz="2400" spc="-5" dirty="0">
                <a:latin typeface="Times New Roman"/>
                <a:cs typeface="Times New Roman"/>
              </a:rPr>
              <a:t>Humanities Department </a:t>
            </a:r>
            <a:r>
              <a:rPr sz="2400" dirty="0">
                <a:latin typeface="Times New Roman"/>
                <a:cs typeface="Times New Roman"/>
              </a:rPr>
              <a:t>are</a:t>
            </a:r>
            <a:r>
              <a:rPr sz="2400" spc="-40" dirty="0">
                <a:latin typeface="Times New Roman"/>
                <a:cs typeface="Times New Roman"/>
              </a:rPr>
              <a:t> </a:t>
            </a:r>
            <a:r>
              <a:rPr sz="2400" spc="-35" dirty="0">
                <a:latin typeface="Times New Roman"/>
                <a:cs typeface="Times New Roman"/>
              </a:rPr>
              <a:t>easy.</a:t>
            </a:r>
            <a:endParaRPr sz="2400">
              <a:latin typeface="Times New Roman"/>
              <a:cs typeface="Times New Roman"/>
            </a:endParaRPr>
          </a:p>
          <a:p>
            <a:pPr marL="584200" indent="-572135">
              <a:lnSpc>
                <a:spcPct val="100000"/>
              </a:lnSpc>
              <a:spcBef>
                <a:spcPts val="575"/>
              </a:spcBef>
              <a:buAutoNum type="romanLcPeriod"/>
              <a:tabLst>
                <a:tab pos="584200" algn="l"/>
                <a:tab pos="584835" algn="l"/>
              </a:tabLst>
            </a:pPr>
            <a:r>
              <a:rPr sz="2400" spc="-5" dirty="0">
                <a:latin typeface="Times New Roman"/>
                <a:cs typeface="Times New Roman"/>
              </a:rPr>
              <a:t>HM101 </a:t>
            </a:r>
            <a:r>
              <a:rPr sz="2400" dirty="0">
                <a:latin typeface="Times New Roman"/>
                <a:cs typeface="Times New Roman"/>
              </a:rPr>
              <a:t>is a course in</a:t>
            </a:r>
            <a:r>
              <a:rPr sz="2400" spc="-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Humanities”.</a:t>
            </a:r>
            <a:endParaRPr sz="2400">
              <a:latin typeface="Times New Roman"/>
              <a:cs typeface="Times New Roman"/>
            </a:endParaRPr>
          </a:p>
          <a:p>
            <a:pPr marL="355600" marR="5080" indent="-38735" algn="just">
              <a:lnSpc>
                <a:spcPct val="100000"/>
              </a:lnSpc>
              <a:spcBef>
                <a:spcPts val="580"/>
              </a:spcBef>
            </a:pPr>
            <a:r>
              <a:rPr sz="2400" spc="-5" dirty="0">
                <a:latin typeface="Times New Roman"/>
                <a:cs typeface="Times New Roman"/>
              </a:rPr>
              <a:t>Convert the </a:t>
            </a:r>
            <a:r>
              <a:rPr sz="2400" dirty="0">
                <a:latin typeface="Times New Roman"/>
                <a:cs typeface="Times New Roman"/>
              </a:rPr>
              <a:t>above </a:t>
            </a:r>
            <a:r>
              <a:rPr sz="2400" spc="-5" dirty="0">
                <a:latin typeface="Times New Roman"/>
                <a:cs typeface="Times New Roman"/>
              </a:rPr>
              <a:t>statements </a:t>
            </a:r>
            <a:r>
              <a:rPr sz="2400" dirty="0">
                <a:latin typeface="Times New Roman"/>
                <a:cs typeface="Times New Roman"/>
              </a:rPr>
              <a:t>into appropriate </a:t>
            </a:r>
            <a:r>
              <a:rPr sz="2400" spc="-15" dirty="0">
                <a:latin typeface="Times New Roman"/>
                <a:cs typeface="Times New Roman"/>
              </a:rPr>
              <a:t>wffs </a:t>
            </a:r>
            <a:r>
              <a:rPr sz="2400" dirty="0">
                <a:latin typeface="Times New Roman"/>
                <a:cs typeface="Times New Roman"/>
              </a:rPr>
              <a:t>so that </a:t>
            </a:r>
            <a:r>
              <a:rPr sz="2400" spc="-5" dirty="0">
                <a:latin typeface="Times New Roman"/>
                <a:cs typeface="Times New Roman"/>
              </a:rPr>
              <a:t>the  resolution can </a:t>
            </a:r>
            <a:r>
              <a:rPr sz="2400" dirty="0">
                <a:latin typeface="Times New Roman"/>
                <a:cs typeface="Times New Roman"/>
              </a:rPr>
              <a:t>be </a:t>
            </a:r>
            <a:r>
              <a:rPr sz="2400" spc="-5" dirty="0">
                <a:latin typeface="Times New Roman"/>
                <a:cs typeface="Times New Roman"/>
              </a:rPr>
              <a:t>performed </a:t>
            </a:r>
            <a:r>
              <a:rPr sz="2400" dirty="0">
                <a:latin typeface="Times New Roman"/>
                <a:cs typeface="Times New Roman"/>
              </a:rPr>
              <a:t>to </a:t>
            </a:r>
            <a:r>
              <a:rPr sz="2400" spc="-5" dirty="0">
                <a:latin typeface="Times New Roman"/>
                <a:cs typeface="Times New Roman"/>
              </a:rPr>
              <a:t>answer </a:t>
            </a:r>
            <a:r>
              <a:rPr sz="2400" dirty="0">
                <a:latin typeface="Times New Roman"/>
                <a:cs typeface="Times New Roman"/>
              </a:rPr>
              <a:t>the </a:t>
            </a:r>
            <a:r>
              <a:rPr sz="2400" spc="-5" dirty="0">
                <a:latin typeface="Times New Roman"/>
                <a:cs typeface="Times New Roman"/>
              </a:rPr>
              <a:t>question. </a:t>
            </a:r>
            <a:r>
              <a:rPr sz="2400" dirty="0">
                <a:latin typeface="Times New Roman"/>
                <a:cs typeface="Times New Roman"/>
              </a:rPr>
              <a:t>“ what  course would steve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like?”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68090" y="240538"/>
            <a:ext cx="16097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Solution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307340" y="933043"/>
            <a:ext cx="8227059" cy="522160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600" spc="-5" dirty="0">
                <a:latin typeface="Times New Roman"/>
                <a:cs typeface="Times New Roman"/>
              </a:rPr>
              <a:t>First </a:t>
            </a:r>
            <a:r>
              <a:rPr sz="2600" dirty="0">
                <a:latin typeface="Times New Roman"/>
                <a:cs typeface="Times New Roman"/>
              </a:rPr>
              <a:t>we will convert it into FOPL </a:t>
            </a:r>
            <a:r>
              <a:rPr sz="2600" spc="-5" dirty="0">
                <a:latin typeface="Times New Roman"/>
                <a:cs typeface="Times New Roman"/>
              </a:rPr>
              <a:t>(First </a:t>
            </a:r>
            <a:r>
              <a:rPr sz="2600" dirty="0">
                <a:latin typeface="Times New Roman"/>
                <a:cs typeface="Times New Roman"/>
              </a:rPr>
              <a:t>order predicate</a:t>
            </a:r>
            <a:r>
              <a:rPr sz="2600" spc="-204" dirty="0"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logic)</a:t>
            </a:r>
            <a:endParaRPr sz="2600">
              <a:latin typeface="Times New Roman"/>
              <a:cs typeface="Times New Roman"/>
            </a:endParaRPr>
          </a:p>
          <a:p>
            <a:pPr marL="584200" indent="-572135">
              <a:lnSpc>
                <a:spcPct val="100000"/>
              </a:lnSpc>
              <a:spcBef>
                <a:spcPts val="625"/>
              </a:spcBef>
              <a:buAutoNum type="romanLcPeriod"/>
              <a:tabLst>
                <a:tab pos="584200" algn="l"/>
                <a:tab pos="584835" algn="l"/>
              </a:tabLst>
            </a:pPr>
            <a:r>
              <a:rPr sz="2600" dirty="0">
                <a:latin typeface="Times New Roman"/>
                <a:cs typeface="Times New Roman"/>
              </a:rPr>
              <a:t>“Steve only </a:t>
            </a:r>
            <a:r>
              <a:rPr sz="2600" spc="-5" dirty="0">
                <a:latin typeface="Times New Roman"/>
                <a:cs typeface="Times New Roman"/>
              </a:rPr>
              <a:t>likes easy</a:t>
            </a:r>
            <a:r>
              <a:rPr sz="2600" spc="-35" dirty="0"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courses.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40"/>
              </a:spcBef>
            </a:pPr>
            <a:r>
              <a:rPr sz="2600" dirty="0">
                <a:latin typeface="Symbol"/>
                <a:cs typeface="Symbol"/>
              </a:rPr>
              <a:t></a:t>
            </a:r>
            <a:r>
              <a:rPr sz="2600" dirty="0">
                <a:latin typeface="Times New Roman"/>
                <a:cs typeface="Times New Roman"/>
              </a:rPr>
              <a:t>x: easy(x) -&gt;</a:t>
            </a:r>
            <a:r>
              <a:rPr sz="2600" spc="-55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likes(steve,x)</a:t>
            </a:r>
            <a:endParaRPr sz="2600">
              <a:latin typeface="Times New Roman"/>
              <a:cs typeface="Times New Roman"/>
            </a:endParaRPr>
          </a:p>
          <a:p>
            <a:pPr marL="361315" indent="-349250">
              <a:lnSpc>
                <a:spcPct val="100000"/>
              </a:lnSpc>
              <a:spcBef>
                <a:spcPts val="610"/>
              </a:spcBef>
              <a:buAutoNum type="romanLcPeriod" startAt="2"/>
              <a:tabLst>
                <a:tab pos="361950" algn="l"/>
              </a:tabLst>
            </a:pPr>
            <a:r>
              <a:rPr sz="2600" dirty="0">
                <a:latin typeface="Times New Roman"/>
                <a:cs typeface="Times New Roman"/>
              </a:rPr>
              <a:t>Science courses are</a:t>
            </a:r>
            <a:r>
              <a:rPr sz="2600" spc="-55" dirty="0"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hard.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40"/>
              </a:spcBef>
            </a:pPr>
            <a:r>
              <a:rPr sz="2600" dirty="0">
                <a:latin typeface="Symbol"/>
                <a:cs typeface="Symbol"/>
              </a:rPr>
              <a:t></a:t>
            </a:r>
            <a:r>
              <a:rPr sz="2600" dirty="0">
                <a:latin typeface="Times New Roman"/>
                <a:cs typeface="Times New Roman"/>
              </a:rPr>
              <a:t>x: </a:t>
            </a:r>
            <a:r>
              <a:rPr sz="2600" spc="-5" dirty="0">
                <a:latin typeface="Times New Roman"/>
                <a:cs typeface="Times New Roman"/>
              </a:rPr>
              <a:t>science(x) -&gt;</a:t>
            </a:r>
            <a:r>
              <a:rPr sz="2600" spc="-40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~easy(x)</a:t>
            </a:r>
            <a:endParaRPr sz="2600">
              <a:latin typeface="Times New Roman"/>
              <a:cs typeface="Times New Roman"/>
            </a:endParaRPr>
          </a:p>
          <a:p>
            <a:pPr marL="518159" indent="-506095">
              <a:lnSpc>
                <a:spcPct val="100000"/>
              </a:lnSpc>
              <a:spcBef>
                <a:spcPts val="610"/>
              </a:spcBef>
              <a:buAutoNum type="romanLcPeriod" startAt="3"/>
              <a:tabLst>
                <a:tab pos="518159" algn="l"/>
                <a:tab pos="518795" algn="l"/>
              </a:tabLst>
            </a:pPr>
            <a:r>
              <a:rPr sz="2600" dirty="0">
                <a:latin typeface="Times New Roman"/>
                <a:cs typeface="Times New Roman"/>
              </a:rPr>
              <a:t>All the courses in Humanities </a:t>
            </a:r>
            <a:r>
              <a:rPr sz="2600" spc="-5" dirty="0">
                <a:latin typeface="Times New Roman"/>
                <a:cs typeface="Times New Roman"/>
              </a:rPr>
              <a:t>Department are</a:t>
            </a:r>
            <a:r>
              <a:rPr sz="2600" spc="-75" dirty="0">
                <a:latin typeface="Times New Roman"/>
                <a:cs typeface="Times New Roman"/>
              </a:rPr>
              <a:t> </a:t>
            </a:r>
            <a:r>
              <a:rPr sz="2600" spc="-35" dirty="0">
                <a:latin typeface="Times New Roman"/>
                <a:cs typeface="Times New Roman"/>
              </a:rPr>
              <a:t>easy.</a:t>
            </a:r>
            <a:endParaRPr sz="2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40"/>
              </a:spcBef>
            </a:pPr>
            <a:r>
              <a:rPr sz="2600" dirty="0">
                <a:latin typeface="Symbol"/>
                <a:cs typeface="Symbol"/>
              </a:rPr>
              <a:t></a:t>
            </a:r>
            <a:r>
              <a:rPr sz="2600" dirty="0">
                <a:latin typeface="Times New Roman"/>
                <a:cs typeface="Times New Roman"/>
              </a:rPr>
              <a:t>x: </a:t>
            </a:r>
            <a:r>
              <a:rPr sz="2600" spc="-5" dirty="0">
                <a:latin typeface="Times New Roman"/>
                <a:cs typeface="Times New Roman"/>
              </a:rPr>
              <a:t>humanities(x) -&gt;</a:t>
            </a:r>
            <a:r>
              <a:rPr sz="2600" spc="-40" dirty="0">
                <a:latin typeface="Times New Roman"/>
                <a:cs typeface="Times New Roman"/>
              </a:rPr>
              <a:t> </a:t>
            </a:r>
            <a:r>
              <a:rPr sz="2600" dirty="0">
                <a:latin typeface="Times New Roman"/>
                <a:cs typeface="Times New Roman"/>
              </a:rPr>
              <a:t>easy(x)</a:t>
            </a:r>
            <a:endParaRPr sz="2600">
              <a:latin typeface="Times New Roman"/>
              <a:cs typeface="Times New Roman"/>
            </a:endParaRPr>
          </a:p>
          <a:p>
            <a:pPr marL="12700" marR="3128645">
              <a:lnSpc>
                <a:spcPts val="3750"/>
              </a:lnSpc>
              <a:spcBef>
                <a:spcPts val="210"/>
              </a:spcBef>
              <a:buAutoNum type="romanLcPeriod" startAt="4"/>
              <a:tabLst>
                <a:tab pos="414020" algn="l"/>
              </a:tabLst>
            </a:pPr>
            <a:r>
              <a:rPr sz="2600" dirty="0">
                <a:latin typeface="Times New Roman"/>
                <a:cs typeface="Times New Roman"/>
              </a:rPr>
              <a:t>HM101 </a:t>
            </a:r>
            <a:r>
              <a:rPr sz="2600" spc="-5" dirty="0">
                <a:latin typeface="Times New Roman"/>
                <a:cs typeface="Times New Roman"/>
              </a:rPr>
              <a:t>is </a:t>
            </a:r>
            <a:r>
              <a:rPr sz="2600" dirty="0">
                <a:latin typeface="Times New Roman"/>
                <a:cs typeface="Times New Roman"/>
              </a:rPr>
              <a:t>a course </a:t>
            </a:r>
            <a:r>
              <a:rPr sz="2600" spc="-5" dirty="0">
                <a:latin typeface="Times New Roman"/>
                <a:cs typeface="Times New Roman"/>
              </a:rPr>
              <a:t>in</a:t>
            </a:r>
            <a:r>
              <a:rPr sz="2600" spc="-55" dirty="0">
                <a:latin typeface="Times New Roman"/>
                <a:cs typeface="Times New Roman"/>
              </a:rPr>
              <a:t> </a:t>
            </a:r>
            <a:r>
              <a:rPr sz="2600" spc="-5" dirty="0">
                <a:latin typeface="Times New Roman"/>
                <a:cs typeface="Times New Roman"/>
              </a:rPr>
              <a:t>Humanities”.  </a:t>
            </a:r>
            <a:r>
              <a:rPr sz="2600" dirty="0">
                <a:latin typeface="Times New Roman"/>
                <a:cs typeface="Times New Roman"/>
              </a:rPr>
              <a:t>humanities(HM101)</a:t>
            </a: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5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latin typeface="Times New Roman"/>
                <a:cs typeface="Times New Roman"/>
              </a:rPr>
              <a:t>The conclusion </a:t>
            </a:r>
            <a:r>
              <a:rPr sz="2400" spc="-5" dirty="0">
                <a:latin typeface="Times New Roman"/>
                <a:cs typeface="Times New Roman"/>
              </a:rPr>
              <a:t>is </a:t>
            </a:r>
            <a:r>
              <a:rPr sz="2400" dirty="0">
                <a:latin typeface="Times New Roman"/>
                <a:cs typeface="Times New Roman"/>
              </a:rPr>
              <a:t>encoded </a:t>
            </a:r>
            <a:r>
              <a:rPr sz="2400" spc="-5" dirty="0">
                <a:latin typeface="Times New Roman"/>
                <a:cs typeface="Times New Roman"/>
              </a:rPr>
              <a:t>as </a:t>
            </a:r>
            <a:r>
              <a:rPr sz="2400" dirty="0">
                <a:latin typeface="Times New Roman"/>
                <a:cs typeface="Times New Roman"/>
              </a:rPr>
              <a:t>likes(steve ,</a:t>
            </a:r>
            <a:r>
              <a:rPr sz="2400" spc="-8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x).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12670" y="283210"/>
            <a:ext cx="451866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Solution</a:t>
            </a:r>
            <a:r>
              <a:rPr spc="-40" dirty="0"/>
              <a:t> </a:t>
            </a:r>
            <a:r>
              <a:rPr spc="-10" dirty="0"/>
              <a:t>continued….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165605"/>
            <a:ext cx="8072755" cy="3317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3535" algn="just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6235" algn="l"/>
              </a:tabLst>
            </a:pPr>
            <a:r>
              <a:rPr sz="2400" dirty="0">
                <a:latin typeface="Times New Roman"/>
                <a:cs typeface="Times New Roman"/>
              </a:rPr>
              <a:t>First </a:t>
            </a:r>
            <a:r>
              <a:rPr sz="2400" spc="-5" dirty="0">
                <a:latin typeface="Times New Roman"/>
                <a:cs typeface="Times New Roman"/>
              </a:rPr>
              <a:t>we put </a:t>
            </a:r>
            <a:r>
              <a:rPr sz="2400" dirty="0">
                <a:latin typeface="Times New Roman"/>
                <a:cs typeface="Times New Roman"/>
              </a:rPr>
              <a:t>our </a:t>
            </a:r>
            <a:r>
              <a:rPr sz="2400" spc="-5" dirty="0">
                <a:latin typeface="Times New Roman"/>
                <a:cs typeface="Times New Roman"/>
              </a:rPr>
              <a:t>premises </a:t>
            </a:r>
            <a:r>
              <a:rPr sz="2400" dirty="0">
                <a:latin typeface="Times New Roman"/>
                <a:cs typeface="Times New Roman"/>
              </a:rPr>
              <a:t>in the </a:t>
            </a:r>
            <a:r>
              <a:rPr sz="2400" spc="-5" dirty="0">
                <a:latin typeface="Times New Roman"/>
                <a:cs typeface="Times New Roman"/>
              </a:rPr>
              <a:t>clause </a:t>
            </a:r>
            <a:r>
              <a:rPr sz="2400" dirty="0">
                <a:latin typeface="Times New Roman"/>
                <a:cs typeface="Times New Roman"/>
              </a:rPr>
              <a:t>form and the </a:t>
            </a:r>
            <a:r>
              <a:rPr sz="2400" spc="-5" dirty="0">
                <a:latin typeface="Times New Roman"/>
                <a:cs typeface="Times New Roman"/>
              </a:rPr>
              <a:t>negation  </a:t>
            </a:r>
            <a:r>
              <a:rPr sz="2400" dirty="0">
                <a:latin typeface="Times New Roman"/>
                <a:cs typeface="Times New Roman"/>
              </a:rPr>
              <a:t>of conclusion to our </a:t>
            </a:r>
            <a:r>
              <a:rPr sz="2400" spc="-5" dirty="0">
                <a:latin typeface="Times New Roman"/>
                <a:cs typeface="Times New Roman"/>
              </a:rPr>
              <a:t>set </a:t>
            </a:r>
            <a:r>
              <a:rPr sz="2400" dirty="0">
                <a:latin typeface="Times New Roman"/>
                <a:cs typeface="Times New Roman"/>
              </a:rPr>
              <a:t>of </a:t>
            </a:r>
            <a:r>
              <a:rPr sz="2400" spc="-5" dirty="0">
                <a:latin typeface="Times New Roman"/>
                <a:cs typeface="Times New Roman"/>
              </a:rPr>
              <a:t>clauses (we </a:t>
            </a:r>
            <a:r>
              <a:rPr sz="2400" dirty="0">
                <a:latin typeface="Times New Roman"/>
                <a:cs typeface="Times New Roman"/>
              </a:rPr>
              <a:t>use </a:t>
            </a:r>
            <a:r>
              <a:rPr sz="2400" spc="-5" dirty="0">
                <a:latin typeface="Times New Roman"/>
                <a:cs typeface="Times New Roman"/>
              </a:rPr>
              <a:t>numbers </a:t>
            </a:r>
            <a:r>
              <a:rPr sz="2400" spc="-10" dirty="0">
                <a:latin typeface="Times New Roman"/>
                <a:cs typeface="Times New Roman"/>
              </a:rPr>
              <a:t>in  </a:t>
            </a:r>
            <a:r>
              <a:rPr sz="2400" dirty="0">
                <a:latin typeface="Times New Roman"/>
                <a:cs typeface="Times New Roman"/>
              </a:rPr>
              <a:t>parentheses to </a:t>
            </a:r>
            <a:r>
              <a:rPr sz="2400" spc="-5" dirty="0">
                <a:latin typeface="Times New Roman"/>
                <a:cs typeface="Times New Roman"/>
              </a:rPr>
              <a:t>number </a:t>
            </a:r>
            <a:r>
              <a:rPr sz="2400" dirty="0">
                <a:latin typeface="Times New Roman"/>
                <a:cs typeface="Times New Roman"/>
              </a:rPr>
              <a:t>the</a:t>
            </a:r>
            <a:r>
              <a:rPr sz="2400" spc="-3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clauses):</a:t>
            </a:r>
            <a:endParaRPr sz="2400">
              <a:latin typeface="Times New Roman"/>
              <a:cs typeface="Times New Roman"/>
            </a:endParaRPr>
          </a:p>
          <a:p>
            <a:pPr marL="443230" indent="-431165" algn="just">
              <a:lnSpc>
                <a:spcPct val="100000"/>
              </a:lnSpc>
              <a:spcBef>
                <a:spcPts val="590"/>
              </a:spcBef>
              <a:buAutoNum type="arabicParenBoth"/>
              <a:tabLst>
                <a:tab pos="443865" algn="l"/>
              </a:tabLst>
            </a:pPr>
            <a:r>
              <a:rPr sz="2400" dirty="0">
                <a:latin typeface="Times New Roman"/>
                <a:cs typeface="Times New Roman"/>
              </a:rPr>
              <a:t>~easy(x) </a:t>
            </a:r>
            <a:r>
              <a:rPr sz="2400" b="1" spc="-5" dirty="0">
                <a:latin typeface="Symbol"/>
                <a:cs typeface="Symbol"/>
              </a:rPr>
              <a:t></a:t>
            </a:r>
            <a:r>
              <a:rPr sz="2400" b="1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likes(steve,x)</a:t>
            </a:r>
            <a:endParaRPr sz="2400">
              <a:latin typeface="Times New Roman"/>
              <a:cs typeface="Times New Roman"/>
            </a:endParaRPr>
          </a:p>
          <a:p>
            <a:pPr marL="443230" indent="-431165" algn="just">
              <a:lnSpc>
                <a:spcPct val="100000"/>
              </a:lnSpc>
              <a:spcBef>
                <a:spcPts val="575"/>
              </a:spcBef>
              <a:buAutoNum type="arabicParenBoth"/>
              <a:tabLst>
                <a:tab pos="443865" algn="l"/>
              </a:tabLst>
            </a:pPr>
            <a:r>
              <a:rPr sz="2400" dirty="0">
                <a:latin typeface="Times New Roman"/>
                <a:cs typeface="Times New Roman"/>
              </a:rPr>
              <a:t>~science(x) </a:t>
            </a:r>
            <a:r>
              <a:rPr sz="2400" b="1" spc="-5" dirty="0">
                <a:latin typeface="Symbol"/>
                <a:cs typeface="Symbol"/>
              </a:rPr>
              <a:t></a:t>
            </a:r>
            <a:r>
              <a:rPr sz="2400" b="1" spc="-2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~easy(x)</a:t>
            </a:r>
            <a:endParaRPr sz="2400">
              <a:latin typeface="Times New Roman"/>
              <a:cs typeface="Times New Roman"/>
            </a:endParaRPr>
          </a:p>
          <a:p>
            <a:pPr marL="443230" indent="-431165" algn="just">
              <a:lnSpc>
                <a:spcPct val="100000"/>
              </a:lnSpc>
              <a:spcBef>
                <a:spcPts val="575"/>
              </a:spcBef>
              <a:buAutoNum type="arabicParenBoth"/>
              <a:tabLst>
                <a:tab pos="443865" algn="l"/>
              </a:tabLst>
            </a:pPr>
            <a:r>
              <a:rPr sz="2400" spc="-5" dirty="0">
                <a:latin typeface="Times New Roman"/>
                <a:cs typeface="Times New Roman"/>
              </a:rPr>
              <a:t>~humanities </a:t>
            </a:r>
            <a:r>
              <a:rPr sz="2400" dirty="0">
                <a:latin typeface="Times New Roman"/>
                <a:cs typeface="Times New Roman"/>
              </a:rPr>
              <a:t>(x) </a:t>
            </a:r>
            <a:r>
              <a:rPr sz="2400" b="1" spc="-5" dirty="0">
                <a:latin typeface="Symbol"/>
                <a:cs typeface="Symbol"/>
              </a:rPr>
              <a:t></a:t>
            </a:r>
            <a:r>
              <a:rPr sz="2400" b="1" spc="-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easy(x)</a:t>
            </a:r>
            <a:endParaRPr sz="2400">
              <a:latin typeface="Times New Roman"/>
              <a:cs typeface="Times New Roman"/>
            </a:endParaRPr>
          </a:p>
          <a:p>
            <a:pPr marL="443865" indent="-431800" algn="just">
              <a:lnSpc>
                <a:spcPct val="100000"/>
              </a:lnSpc>
              <a:spcBef>
                <a:spcPts val="565"/>
              </a:spcBef>
              <a:buAutoNum type="arabicParenBoth"/>
              <a:tabLst>
                <a:tab pos="444500" algn="l"/>
              </a:tabLst>
            </a:pPr>
            <a:r>
              <a:rPr sz="2400" spc="-5" dirty="0">
                <a:latin typeface="Times New Roman"/>
                <a:cs typeface="Times New Roman"/>
              </a:rPr>
              <a:t>humanities(HM101)</a:t>
            </a:r>
            <a:endParaRPr sz="2400">
              <a:latin typeface="Times New Roman"/>
              <a:cs typeface="Times New Roman"/>
            </a:endParaRPr>
          </a:p>
          <a:p>
            <a:pPr marL="443230" indent="-431165" algn="just">
              <a:lnSpc>
                <a:spcPct val="100000"/>
              </a:lnSpc>
              <a:spcBef>
                <a:spcPts val="580"/>
              </a:spcBef>
              <a:buAutoNum type="arabicParenBoth"/>
              <a:tabLst>
                <a:tab pos="443865" algn="l"/>
              </a:tabLst>
            </a:pPr>
            <a:r>
              <a:rPr sz="2400" dirty="0">
                <a:latin typeface="Times New Roman"/>
                <a:cs typeface="Times New Roman"/>
              </a:rPr>
              <a:t>~likes(steve,x)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86736" y="461594"/>
            <a:ext cx="497713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/>
              <a:t>Solution</a:t>
            </a:r>
            <a:r>
              <a:rPr sz="4400" spc="-85" dirty="0"/>
              <a:t> </a:t>
            </a:r>
            <a:r>
              <a:rPr sz="4400" spc="-5" dirty="0"/>
              <a:t>continued….</a:t>
            </a:r>
            <a:endParaRPr sz="44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3149" y="1545354"/>
            <a:ext cx="6926300" cy="38656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198" y="0"/>
            <a:ext cx="4817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6756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12670" y="496646"/>
            <a:ext cx="452056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Solution</a:t>
            </a:r>
            <a:r>
              <a:rPr spc="-30" dirty="0"/>
              <a:t> </a:t>
            </a:r>
            <a:r>
              <a:rPr spc="-10" dirty="0"/>
              <a:t>continued….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622805"/>
            <a:ext cx="8074025" cy="3538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6350" indent="-34353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sz="2400" spc="-5" dirty="0">
                <a:latin typeface="Times New Roman"/>
                <a:cs typeface="Times New Roman"/>
              </a:rPr>
              <a:t>A </a:t>
            </a:r>
            <a:r>
              <a:rPr sz="2400" dirty="0">
                <a:latin typeface="Times New Roman"/>
                <a:cs typeface="Times New Roman"/>
              </a:rPr>
              <a:t>resolution proof </a:t>
            </a:r>
            <a:r>
              <a:rPr sz="2400" spc="-10" dirty="0">
                <a:latin typeface="Times New Roman"/>
                <a:cs typeface="Times New Roman"/>
              </a:rPr>
              <a:t>may </a:t>
            </a:r>
            <a:r>
              <a:rPr sz="2400" dirty="0">
                <a:latin typeface="Times New Roman"/>
                <a:cs typeface="Times New Roman"/>
              </a:rPr>
              <a:t>be </a:t>
            </a:r>
            <a:r>
              <a:rPr sz="2400" spc="-5" dirty="0">
                <a:latin typeface="Times New Roman"/>
                <a:cs typeface="Times New Roman"/>
              </a:rPr>
              <a:t>obtained </a:t>
            </a:r>
            <a:r>
              <a:rPr sz="2400" dirty="0">
                <a:latin typeface="Times New Roman"/>
                <a:cs typeface="Times New Roman"/>
              </a:rPr>
              <a:t>by the </a:t>
            </a:r>
            <a:r>
              <a:rPr sz="2400" spc="-5" dirty="0">
                <a:latin typeface="Times New Roman"/>
                <a:cs typeface="Times New Roman"/>
              </a:rPr>
              <a:t>following sequence  of </a:t>
            </a:r>
            <a:r>
              <a:rPr sz="2400" dirty="0">
                <a:latin typeface="Times New Roman"/>
                <a:cs typeface="Times New Roman"/>
              </a:rPr>
              <a:t>resolutions</a:t>
            </a:r>
            <a:endParaRPr sz="2400">
              <a:latin typeface="Times New Roman"/>
              <a:cs typeface="Times New Roman"/>
            </a:endParaRPr>
          </a:p>
          <a:p>
            <a:pPr marL="355600" indent="-343535">
              <a:lnSpc>
                <a:spcPct val="100000"/>
              </a:lnSpc>
              <a:spcBef>
                <a:spcPts val="580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sz="2400" dirty="0">
                <a:latin typeface="Times New Roman"/>
                <a:cs typeface="Times New Roman"/>
              </a:rPr>
              <a:t>(6) 1&amp;5 </a:t>
            </a:r>
            <a:r>
              <a:rPr sz="2400" spc="-5" dirty="0">
                <a:latin typeface="Times New Roman"/>
                <a:cs typeface="Times New Roman"/>
              </a:rPr>
              <a:t>yields </a:t>
            </a:r>
            <a:r>
              <a:rPr sz="2400" dirty="0">
                <a:latin typeface="Times New Roman"/>
                <a:cs typeface="Times New Roman"/>
              </a:rPr>
              <a:t>resolvent</a:t>
            </a:r>
            <a:r>
              <a:rPr sz="2400" spc="-55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~easy(x).</a:t>
            </a:r>
            <a:endParaRPr sz="2400">
              <a:latin typeface="Times New Roman"/>
              <a:cs typeface="Times New Roman"/>
            </a:endParaRPr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sz="2400" dirty="0">
                <a:latin typeface="Times New Roman"/>
                <a:cs typeface="Times New Roman"/>
              </a:rPr>
              <a:t>(7) 3&amp;6 </a:t>
            </a:r>
            <a:r>
              <a:rPr sz="2400" spc="-5" dirty="0">
                <a:latin typeface="Times New Roman"/>
                <a:cs typeface="Times New Roman"/>
              </a:rPr>
              <a:t>yields </a:t>
            </a:r>
            <a:r>
              <a:rPr sz="2400" dirty="0">
                <a:latin typeface="Times New Roman"/>
                <a:cs typeface="Times New Roman"/>
              </a:rPr>
              <a:t>resolvent </a:t>
            </a:r>
            <a:r>
              <a:rPr sz="2400" spc="-5" dirty="0">
                <a:latin typeface="Times New Roman"/>
                <a:cs typeface="Times New Roman"/>
              </a:rPr>
              <a:t>~humanities</a:t>
            </a:r>
            <a:r>
              <a:rPr sz="2400" spc="-70" dirty="0">
                <a:latin typeface="Times New Roman"/>
                <a:cs typeface="Times New Roman"/>
              </a:rPr>
              <a:t> </a:t>
            </a:r>
            <a:r>
              <a:rPr sz="2400" dirty="0">
                <a:latin typeface="Times New Roman"/>
                <a:cs typeface="Times New Roman"/>
              </a:rPr>
              <a:t>(x).</a:t>
            </a:r>
            <a:endParaRPr sz="2400">
              <a:latin typeface="Times New Roman"/>
              <a:cs typeface="Times New Roman"/>
            </a:endParaRPr>
          </a:p>
          <a:p>
            <a:pPr marL="355600" marR="5080" indent="-343535" algn="just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6235" algn="l"/>
              </a:tabLst>
            </a:pPr>
            <a:r>
              <a:rPr sz="2400" dirty="0">
                <a:latin typeface="Times New Roman"/>
                <a:cs typeface="Times New Roman"/>
              </a:rPr>
              <a:t>(8) 4&amp;7 </a:t>
            </a:r>
            <a:r>
              <a:rPr sz="2400" spc="-5" dirty="0">
                <a:latin typeface="Times New Roman"/>
                <a:cs typeface="Times New Roman"/>
              </a:rPr>
              <a:t>yields empty clause; </a:t>
            </a:r>
            <a:r>
              <a:rPr sz="2400" dirty="0">
                <a:latin typeface="Times New Roman"/>
                <a:cs typeface="Times New Roman"/>
              </a:rPr>
              <a:t>the </a:t>
            </a:r>
            <a:r>
              <a:rPr sz="2400" spc="-5" dirty="0">
                <a:latin typeface="Times New Roman"/>
                <a:cs typeface="Times New Roman"/>
              </a:rPr>
              <a:t>substitution x/HM101 </a:t>
            </a:r>
            <a:r>
              <a:rPr sz="2400" dirty="0">
                <a:latin typeface="Times New Roman"/>
                <a:cs typeface="Times New Roman"/>
              </a:rPr>
              <a:t>is  produced by the </a:t>
            </a:r>
            <a:r>
              <a:rPr sz="2400" spc="-5" dirty="0">
                <a:latin typeface="Times New Roman"/>
                <a:cs typeface="Times New Roman"/>
              </a:rPr>
              <a:t>unification algorithm </a:t>
            </a:r>
            <a:r>
              <a:rPr sz="2400" dirty="0">
                <a:latin typeface="Times New Roman"/>
                <a:cs typeface="Times New Roman"/>
              </a:rPr>
              <a:t>which </a:t>
            </a:r>
            <a:r>
              <a:rPr sz="2400" spc="-5" dirty="0">
                <a:latin typeface="Times New Roman"/>
                <a:cs typeface="Times New Roman"/>
              </a:rPr>
              <a:t>says </a:t>
            </a:r>
            <a:r>
              <a:rPr sz="2400" dirty="0">
                <a:latin typeface="Times New Roman"/>
                <a:cs typeface="Times New Roman"/>
              </a:rPr>
              <a:t>that the </a:t>
            </a:r>
            <a:r>
              <a:rPr sz="2400" spc="-5" dirty="0">
                <a:latin typeface="Times New Roman"/>
                <a:cs typeface="Times New Roman"/>
              </a:rPr>
              <a:t>only  </a:t>
            </a:r>
            <a:r>
              <a:rPr sz="2400" spc="-20" dirty="0">
                <a:latin typeface="Times New Roman"/>
                <a:cs typeface="Times New Roman"/>
              </a:rPr>
              <a:t>wff </a:t>
            </a:r>
            <a:r>
              <a:rPr sz="2400" dirty="0">
                <a:latin typeface="Times New Roman"/>
                <a:cs typeface="Times New Roman"/>
              </a:rPr>
              <a:t>of the form likes(steve,x) which </a:t>
            </a:r>
            <a:r>
              <a:rPr sz="2400" spc="-5" dirty="0">
                <a:latin typeface="Times New Roman"/>
                <a:cs typeface="Times New Roman"/>
              </a:rPr>
              <a:t>follows </a:t>
            </a:r>
            <a:r>
              <a:rPr sz="2400" dirty="0">
                <a:latin typeface="Times New Roman"/>
                <a:cs typeface="Times New Roman"/>
              </a:rPr>
              <a:t>from the </a:t>
            </a:r>
            <a:r>
              <a:rPr sz="2400" spc="-5" dirty="0">
                <a:latin typeface="Times New Roman"/>
                <a:cs typeface="Times New Roman"/>
              </a:rPr>
              <a:t>premises  </a:t>
            </a:r>
            <a:r>
              <a:rPr sz="2400" dirty="0">
                <a:latin typeface="Times New Roman"/>
                <a:cs typeface="Times New Roman"/>
              </a:rPr>
              <a:t>is </a:t>
            </a:r>
            <a:r>
              <a:rPr sz="2400" spc="-5" dirty="0">
                <a:latin typeface="Times New Roman"/>
                <a:cs typeface="Times New Roman"/>
              </a:rPr>
              <a:t>likes(steve, HM101). </a:t>
            </a:r>
            <a:r>
              <a:rPr sz="2400" dirty="0">
                <a:latin typeface="Times New Roman"/>
                <a:cs typeface="Times New Roman"/>
              </a:rPr>
              <a:t>Thus, </a:t>
            </a:r>
            <a:r>
              <a:rPr sz="2400" spc="-5" dirty="0">
                <a:latin typeface="Times New Roman"/>
                <a:cs typeface="Times New Roman"/>
              </a:rPr>
              <a:t>resolution gives us </a:t>
            </a:r>
            <a:r>
              <a:rPr sz="2400" dirty="0">
                <a:latin typeface="Times New Roman"/>
                <a:cs typeface="Times New Roman"/>
              </a:rPr>
              <a:t>a </a:t>
            </a:r>
            <a:r>
              <a:rPr sz="2400" spc="-5" dirty="0">
                <a:latin typeface="Times New Roman"/>
                <a:cs typeface="Times New Roman"/>
              </a:rPr>
              <a:t>way </a:t>
            </a:r>
            <a:r>
              <a:rPr sz="2400" dirty="0">
                <a:latin typeface="Times New Roman"/>
                <a:cs typeface="Times New Roman"/>
              </a:rPr>
              <a:t>to </a:t>
            </a:r>
            <a:r>
              <a:rPr sz="2400" spc="-5" dirty="0">
                <a:latin typeface="Times New Roman"/>
                <a:cs typeface="Times New Roman"/>
              </a:rPr>
              <a:t>find  </a:t>
            </a:r>
            <a:r>
              <a:rPr sz="2400" dirty="0">
                <a:latin typeface="Times New Roman"/>
                <a:cs typeface="Times New Roman"/>
              </a:rPr>
              <a:t>additional</a:t>
            </a:r>
            <a:r>
              <a:rPr sz="2400" spc="-5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assumptions.</a:t>
            </a:r>
            <a:endParaRPr sz="2400"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98926" y="461594"/>
            <a:ext cx="194691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0" spc="-5" dirty="0">
                <a:latin typeface="Calibri"/>
                <a:cs typeface="Calibri"/>
              </a:rPr>
              <a:t>E</a:t>
            </a:r>
            <a:r>
              <a:rPr sz="4400" b="0" spc="-85" dirty="0">
                <a:latin typeface="Calibri"/>
                <a:cs typeface="Calibri"/>
              </a:rPr>
              <a:t>x</a:t>
            </a:r>
            <a:r>
              <a:rPr sz="4400" b="0" dirty="0">
                <a:latin typeface="Calibri"/>
                <a:cs typeface="Calibri"/>
              </a:rPr>
              <a:t>ample</a:t>
            </a:r>
            <a:endParaRPr sz="44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98194" y="1534413"/>
            <a:ext cx="7049134" cy="34397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5" dirty="0">
                <a:latin typeface="Calibri"/>
                <a:cs typeface="Calibri"/>
              </a:rPr>
              <a:t>Problem</a:t>
            </a:r>
            <a:r>
              <a:rPr sz="2800" spc="15" dirty="0">
                <a:latin typeface="Calibri"/>
                <a:cs typeface="Calibri"/>
              </a:rPr>
              <a:t> </a:t>
            </a:r>
            <a:r>
              <a:rPr sz="2800" spc="-15" dirty="0">
                <a:latin typeface="Calibri"/>
                <a:cs typeface="Calibri"/>
              </a:rPr>
              <a:t>Statement:</a:t>
            </a:r>
            <a:endParaRPr sz="28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AutoNum type="arabicPeriod"/>
              <a:tabLst>
                <a:tab pos="355600" algn="l"/>
              </a:tabLst>
            </a:pPr>
            <a:r>
              <a:rPr sz="2800" spc="-15" dirty="0">
                <a:latin typeface="Calibri"/>
                <a:cs typeface="Calibri"/>
              </a:rPr>
              <a:t>Ravi </a:t>
            </a:r>
            <a:r>
              <a:rPr sz="2800" spc="-20" dirty="0">
                <a:latin typeface="Calibri"/>
                <a:cs typeface="Calibri"/>
              </a:rPr>
              <a:t>likes </a:t>
            </a:r>
            <a:r>
              <a:rPr sz="2800" spc="-5" dirty="0">
                <a:latin typeface="Calibri"/>
                <a:cs typeface="Calibri"/>
              </a:rPr>
              <a:t>all kind of</a:t>
            </a:r>
            <a:r>
              <a:rPr sz="2800" spc="2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food.</a:t>
            </a:r>
            <a:endParaRPr sz="28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buAutoNum type="arabicPeriod"/>
              <a:tabLst>
                <a:tab pos="355600" algn="l"/>
              </a:tabLst>
            </a:pPr>
            <a:r>
              <a:rPr sz="2800" spc="-5" dirty="0">
                <a:latin typeface="Calibri"/>
                <a:cs typeface="Calibri"/>
              </a:rPr>
              <a:t>Apples and </a:t>
            </a:r>
            <a:r>
              <a:rPr sz="2800" spc="-15" dirty="0">
                <a:latin typeface="Calibri"/>
                <a:cs typeface="Calibri"/>
              </a:rPr>
              <a:t>chicken </a:t>
            </a:r>
            <a:r>
              <a:rPr sz="2800" spc="-20" dirty="0">
                <a:latin typeface="Calibri"/>
                <a:cs typeface="Calibri"/>
              </a:rPr>
              <a:t>are</a:t>
            </a:r>
            <a:r>
              <a:rPr sz="2800" spc="80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food</a:t>
            </a:r>
            <a:endParaRPr sz="28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buAutoNum type="arabicPeriod"/>
              <a:tabLst>
                <a:tab pos="355600" algn="l"/>
              </a:tabLst>
            </a:pPr>
            <a:r>
              <a:rPr sz="2800" spc="-10" dirty="0">
                <a:latin typeface="Calibri"/>
                <a:cs typeface="Calibri"/>
              </a:rPr>
              <a:t>Anything </a:t>
            </a:r>
            <a:r>
              <a:rPr sz="2800" spc="-20" dirty="0">
                <a:latin typeface="Calibri"/>
                <a:cs typeface="Calibri"/>
              </a:rPr>
              <a:t>anyone </a:t>
            </a:r>
            <a:r>
              <a:rPr sz="2800" spc="-10" dirty="0">
                <a:latin typeface="Calibri"/>
                <a:cs typeface="Calibri"/>
              </a:rPr>
              <a:t>eats </a:t>
            </a:r>
            <a:r>
              <a:rPr sz="2800" spc="-5" dirty="0">
                <a:latin typeface="Calibri"/>
                <a:cs typeface="Calibri"/>
              </a:rPr>
              <a:t>and is </a:t>
            </a:r>
            <a:r>
              <a:rPr sz="2800" spc="-10" dirty="0">
                <a:latin typeface="Calibri"/>
                <a:cs typeface="Calibri"/>
              </a:rPr>
              <a:t>not </a:t>
            </a:r>
            <a:r>
              <a:rPr sz="2800" spc="-5" dirty="0">
                <a:latin typeface="Calibri"/>
                <a:cs typeface="Calibri"/>
              </a:rPr>
              <a:t>killed is</a:t>
            </a:r>
            <a:r>
              <a:rPr sz="2800" spc="110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food</a:t>
            </a:r>
            <a:endParaRPr sz="2800">
              <a:latin typeface="Calibri"/>
              <a:cs typeface="Calibri"/>
            </a:endParaRPr>
          </a:p>
          <a:p>
            <a:pPr marL="436245" indent="-424180">
              <a:lnSpc>
                <a:spcPct val="100000"/>
              </a:lnSpc>
              <a:buAutoNum type="arabicPeriod"/>
              <a:tabLst>
                <a:tab pos="436245" algn="l"/>
                <a:tab pos="436880" algn="l"/>
              </a:tabLst>
            </a:pPr>
            <a:r>
              <a:rPr sz="2800" spc="-15" dirty="0">
                <a:latin typeface="Calibri"/>
                <a:cs typeface="Calibri"/>
              </a:rPr>
              <a:t>Ajay </a:t>
            </a:r>
            <a:r>
              <a:rPr sz="2800" spc="-10" dirty="0">
                <a:latin typeface="Calibri"/>
                <a:cs typeface="Calibri"/>
              </a:rPr>
              <a:t>eats peanuts </a:t>
            </a:r>
            <a:r>
              <a:rPr sz="2800" spc="-5" dirty="0">
                <a:latin typeface="Calibri"/>
                <a:cs typeface="Calibri"/>
              </a:rPr>
              <a:t>and is </a:t>
            </a:r>
            <a:r>
              <a:rPr sz="2800" spc="-15" dirty="0">
                <a:latin typeface="Calibri"/>
                <a:cs typeface="Calibri"/>
              </a:rPr>
              <a:t>still</a:t>
            </a:r>
            <a:r>
              <a:rPr sz="2800" spc="9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alive</a:t>
            </a:r>
            <a:endParaRPr sz="28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buAutoNum type="arabicPeriod"/>
              <a:tabLst>
                <a:tab pos="355600" algn="l"/>
              </a:tabLst>
            </a:pPr>
            <a:r>
              <a:rPr sz="2800" spc="-15" dirty="0">
                <a:latin typeface="Calibri"/>
                <a:cs typeface="Calibri"/>
              </a:rPr>
              <a:t>Rita </a:t>
            </a:r>
            <a:r>
              <a:rPr sz="2800" spc="-10" dirty="0">
                <a:latin typeface="Calibri"/>
                <a:cs typeface="Calibri"/>
              </a:rPr>
              <a:t>eats everything that </a:t>
            </a:r>
            <a:r>
              <a:rPr sz="2800" spc="-15" dirty="0">
                <a:latin typeface="Calibri"/>
                <a:cs typeface="Calibri"/>
              </a:rPr>
              <a:t>Ajay</a:t>
            </a:r>
            <a:r>
              <a:rPr sz="2800" spc="5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eats.</a:t>
            </a:r>
            <a:endParaRPr sz="2800">
              <a:latin typeface="Calibri"/>
              <a:cs typeface="Calibri"/>
            </a:endParaRPr>
          </a:p>
          <a:p>
            <a:pPr marL="354965" marR="5080" indent="-262255">
              <a:lnSpc>
                <a:spcPct val="100000"/>
              </a:lnSpc>
            </a:pPr>
            <a:r>
              <a:rPr sz="2800" spc="-25" dirty="0">
                <a:latin typeface="Calibri"/>
                <a:cs typeface="Calibri"/>
              </a:rPr>
              <a:t>Prove </a:t>
            </a:r>
            <a:r>
              <a:rPr sz="2800" spc="-15" dirty="0">
                <a:latin typeface="Calibri"/>
                <a:cs typeface="Calibri"/>
              </a:rPr>
              <a:t>by </a:t>
            </a:r>
            <a:r>
              <a:rPr sz="2800" spc="-10" dirty="0">
                <a:latin typeface="Calibri"/>
                <a:cs typeface="Calibri"/>
              </a:rPr>
              <a:t>resolution that </a:t>
            </a:r>
            <a:r>
              <a:rPr sz="2800" spc="-15" dirty="0">
                <a:latin typeface="Calibri"/>
                <a:cs typeface="Calibri"/>
              </a:rPr>
              <a:t>Ravi </a:t>
            </a:r>
            <a:r>
              <a:rPr sz="2800" spc="-25" dirty="0">
                <a:latin typeface="Calibri"/>
                <a:cs typeface="Calibri"/>
              </a:rPr>
              <a:t>likes </a:t>
            </a:r>
            <a:r>
              <a:rPr sz="2800" spc="-10" dirty="0">
                <a:latin typeface="Calibri"/>
                <a:cs typeface="Calibri"/>
              </a:rPr>
              <a:t>peanuts using  resolution.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18738" y="461594"/>
            <a:ext cx="191008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0" dirty="0">
                <a:latin typeface="Calibri"/>
                <a:cs typeface="Calibri"/>
              </a:rPr>
              <a:t>Solution</a:t>
            </a:r>
            <a:endParaRPr sz="44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4540" y="1378965"/>
            <a:ext cx="7368540" cy="49041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3200" spc="-10" dirty="0">
                <a:latin typeface="Calibri"/>
                <a:cs typeface="Calibri"/>
              </a:rPr>
              <a:t>Step </a:t>
            </a:r>
            <a:r>
              <a:rPr sz="3200" dirty="0">
                <a:latin typeface="Calibri"/>
                <a:cs typeface="Calibri"/>
              </a:rPr>
              <a:t>1: </a:t>
            </a:r>
            <a:r>
              <a:rPr sz="3200" spc="-10" dirty="0">
                <a:latin typeface="Calibri"/>
                <a:cs typeface="Calibri"/>
              </a:rPr>
              <a:t>Converting </a:t>
            </a:r>
            <a:r>
              <a:rPr sz="3200" dirty="0">
                <a:latin typeface="Calibri"/>
                <a:cs typeface="Calibri"/>
              </a:rPr>
              <a:t>the </a:t>
            </a:r>
            <a:r>
              <a:rPr sz="3200" spc="-10" dirty="0">
                <a:latin typeface="Calibri"/>
                <a:cs typeface="Calibri"/>
              </a:rPr>
              <a:t>given </a:t>
            </a:r>
            <a:r>
              <a:rPr sz="3200" spc="-15" dirty="0">
                <a:latin typeface="Calibri"/>
                <a:cs typeface="Calibri"/>
              </a:rPr>
              <a:t>statements into  </a:t>
            </a:r>
            <a:r>
              <a:rPr sz="3200" spc="-10" dirty="0">
                <a:latin typeface="Calibri"/>
                <a:cs typeface="Calibri"/>
              </a:rPr>
              <a:t>Predicate/Propositional </a:t>
            </a:r>
            <a:r>
              <a:rPr sz="3200" spc="-5" dirty="0">
                <a:latin typeface="Calibri"/>
                <a:cs typeface="Calibri"/>
              </a:rPr>
              <a:t>Logic</a:t>
            </a:r>
            <a:endParaRPr sz="3200">
              <a:latin typeface="Calibri"/>
              <a:cs typeface="Calibri"/>
            </a:endParaRPr>
          </a:p>
          <a:p>
            <a:pPr marL="393700" indent="-290195">
              <a:lnSpc>
                <a:spcPts val="3829"/>
              </a:lnSpc>
              <a:spcBef>
                <a:spcPts val="25"/>
              </a:spcBef>
              <a:buFont typeface="Calibri"/>
              <a:buAutoNum type="romanLcPeriod"/>
              <a:tabLst>
                <a:tab pos="394335" algn="l"/>
              </a:tabLst>
            </a:pPr>
            <a:r>
              <a:rPr sz="3200" dirty="0">
                <a:latin typeface="Cambria Math"/>
                <a:cs typeface="Cambria Math"/>
              </a:rPr>
              <a:t>∀</a:t>
            </a:r>
            <a:r>
              <a:rPr sz="3200" dirty="0">
                <a:latin typeface="Calibri"/>
                <a:cs typeface="Calibri"/>
              </a:rPr>
              <a:t>x : </a:t>
            </a:r>
            <a:r>
              <a:rPr sz="3200" spc="-10" dirty="0">
                <a:latin typeface="Calibri"/>
                <a:cs typeface="Calibri"/>
              </a:rPr>
              <a:t>food(x) </a:t>
            </a:r>
            <a:r>
              <a:rPr sz="3200" dirty="0">
                <a:latin typeface="Calibri"/>
                <a:cs typeface="Calibri"/>
              </a:rPr>
              <a:t>→ </a:t>
            </a:r>
            <a:r>
              <a:rPr sz="3200" spc="-25" dirty="0">
                <a:latin typeface="Calibri"/>
                <a:cs typeface="Calibri"/>
              </a:rPr>
              <a:t>likes </a:t>
            </a:r>
            <a:r>
              <a:rPr sz="3200" spc="-10" dirty="0">
                <a:latin typeface="Calibri"/>
                <a:cs typeface="Calibri"/>
              </a:rPr>
              <a:t>(Ravi,</a:t>
            </a:r>
            <a:r>
              <a:rPr sz="3200" spc="2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x)</a:t>
            </a:r>
            <a:endParaRPr sz="3200">
              <a:latin typeface="Calibri"/>
              <a:cs typeface="Calibri"/>
            </a:endParaRPr>
          </a:p>
          <a:p>
            <a:pPr marL="394335" indent="-382270">
              <a:lnSpc>
                <a:spcPts val="3829"/>
              </a:lnSpc>
              <a:buAutoNum type="romanLcPeriod"/>
              <a:tabLst>
                <a:tab pos="394970" algn="l"/>
              </a:tabLst>
            </a:pPr>
            <a:r>
              <a:rPr sz="3200" spc="-20" dirty="0">
                <a:latin typeface="Calibri"/>
                <a:cs typeface="Calibri"/>
              </a:rPr>
              <a:t>food </a:t>
            </a:r>
            <a:r>
              <a:rPr sz="3200" dirty="0">
                <a:latin typeface="Calibri"/>
                <a:cs typeface="Calibri"/>
              </a:rPr>
              <a:t>(Apple) ^ </a:t>
            </a:r>
            <a:r>
              <a:rPr sz="3200" spc="-20" dirty="0">
                <a:latin typeface="Calibri"/>
                <a:cs typeface="Calibri"/>
              </a:rPr>
              <a:t>food</a:t>
            </a:r>
            <a:r>
              <a:rPr sz="3200" spc="20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(chicken)</a:t>
            </a:r>
            <a:endParaRPr sz="3200">
              <a:latin typeface="Calibri"/>
              <a:cs typeface="Calibri"/>
            </a:endParaRPr>
          </a:p>
          <a:p>
            <a:pPr marL="581025" indent="-477520">
              <a:lnSpc>
                <a:spcPts val="3829"/>
              </a:lnSpc>
              <a:spcBef>
                <a:spcPts val="25"/>
              </a:spcBef>
              <a:buFont typeface="Calibri"/>
              <a:buAutoNum type="romanLcPeriod"/>
              <a:tabLst>
                <a:tab pos="581660" algn="l"/>
              </a:tabLst>
            </a:pPr>
            <a:r>
              <a:rPr sz="3200" dirty="0">
                <a:latin typeface="Cambria Math"/>
                <a:cs typeface="Cambria Math"/>
              </a:rPr>
              <a:t>∀</a:t>
            </a:r>
            <a:r>
              <a:rPr sz="3200" dirty="0">
                <a:latin typeface="Calibri"/>
                <a:cs typeface="Calibri"/>
              </a:rPr>
              <a:t>a : </a:t>
            </a:r>
            <a:r>
              <a:rPr sz="3200" dirty="0">
                <a:latin typeface="Cambria Math"/>
                <a:cs typeface="Cambria Math"/>
              </a:rPr>
              <a:t>∀</a:t>
            </a:r>
            <a:r>
              <a:rPr sz="3200" dirty="0">
                <a:latin typeface="Calibri"/>
                <a:cs typeface="Calibri"/>
              </a:rPr>
              <a:t>b: </a:t>
            </a:r>
            <a:r>
              <a:rPr sz="3200" spc="-5" dirty="0">
                <a:latin typeface="Calibri"/>
                <a:cs typeface="Calibri"/>
              </a:rPr>
              <a:t>eats (a, </a:t>
            </a:r>
            <a:r>
              <a:rPr sz="3200" dirty="0">
                <a:latin typeface="Calibri"/>
                <a:cs typeface="Calibri"/>
              </a:rPr>
              <a:t>b) ^ </a:t>
            </a:r>
            <a:r>
              <a:rPr sz="3200" spc="-5" dirty="0">
                <a:latin typeface="Calibri"/>
                <a:cs typeface="Calibri"/>
              </a:rPr>
              <a:t>killed </a:t>
            </a:r>
            <a:r>
              <a:rPr sz="3200" dirty="0">
                <a:latin typeface="Calibri"/>
                <a:cs typeface="Calibri"/>
              </a:rPr>
              <a:t>(a) </a:t>
            </a:r>
            <a:r>
              <a:rPr sz="3200" spc="5" dirty="0">
                <a:latin typeface="Calibri"/>
                <a:cs typeface="Calibri"/>
              </a:rPr>
              <a:t>→ </a:t>
            </a:r>
            <a:r>
              <a:rPr sz="3200" spc="-20" dirty="0">
                <a:latin typeface="Calibri"/>
                <a:cs typeface="Calibri"/>
              </a:rPr>
              <a:t>food</a:t>
            </a:r>
            <a:r>
              <a:rPr sz="3200" spc="1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(b)</a:t>
            </a:r>
            <a:endParaRPr sz="3200">
              <a:latin typeface="Calibri"/>
              <a:cs typeface="Calibri"/>
            </a:endParaRPr>
          </a:p>
          <a:p>
            <a:pPr marL="544195" indent="-440690">
              <a:lnSpc>
                <a:spcPts val="3829"/>
              </a:lnSpc>
              <a:buAutoNum type="romanLcPeriod"/>
              <a:tabLst>
                <a:tab pos="544830" algn="l"/>
              </a:tabLst>
            </a:pPr>
            <a:r>
              <a:rPr sz="3200" spc="-5" dirty="0">
                <a:latin typeface="Calibri"/>
                <a:cs typeface="Calibri"/>
              </a:rPr>
              <a:t>eats </a:t>
            </a:r>
            <a:r>
              <a:rPr sz="3200" spc="-55" dirty="0">
                <a:latin typeface="Calibri"/>
                <a:cs typeface="Calibri"/>
              </a:rPr>
              <a:t>(Ajay, </a:t>
            </a:r>
            <a:r>
              <a:rPr sz="3200" spc="-10" dirty="0">
                <a:latin typeface="Calibri"/>
                <a:cs typeface="Calibri"/>
              </a:rPr>
              <a:t>Peanuts) </a:t>
            </a:r>
            <a:r>
              <a:rPr sz="3200" dirty="0">
                <a:latin typeface="Calibri"/>
                <a:cs typeface="Calibri"/>
              </a:rPr>
              <a:t>^ </a:t>
            </a:r>
            <a:r>
              <a:rPr sz="3200" spc="-10" dirty="0">
                <a:latin typeface="Calibri"/>
                <a:cs typeface="Calibri"/>
              </a:rPr>
              <a:t>alive</a:t>
            </a:r>
            <a:r>
              <a:rPr sz="3200" spc="90" dirty="0">
                <a:latin typeface="Calibri"/>
                <a:cs typeface="Calibri"/>
              </a:rPr>
              <a:t> </a:t>
            </a:r>
            <a:r>
              <a:rPr sz="3200" spc="-15" dirty="0">
                <a:latin typeface="Calibri"/>
                <a:cs typeface="Calibri"/>
              </a:rPr>
              <a:t>(Ajay)</a:t>
            </a:r>
            <a:endParaRPr sz="3200">
              <a:latin typeface="Calibri"/>
              <a:cs typeface="Calibri"/>
            </a:endParaRPr>
          </a:p>
          <a:p>
            <a:pPr marL="358775" indent="-346710">
              <a:lnSpc>
                <a:spcPct val="100000"/>
              </a:lnSpc>
              <a:spcBef>
                <a:spcPts val="25"/>
              </a:spcBef>
              <a:buFont typeface="Calibri"/>
              <a:buAutoNum type="romanLcPeriod"/>
              <a:tabLst>
                <a:tab pos="359410" algn="l"/>
              </a:tabLst>
            </a:pPr>
            <a:r>
              <a:rPr sz="3200" dirty="0">
                <a:latin typeface="Cambria Math"/>
                <a:cs typeface="Cambria Math"/>
              </a:rPr>
              <a:t>∀</a:t>
            </a:r>
            <a:r>
              <a:rPr sz="3200" dirty="0">
                <a:latin typeface="Calibri"/>
                <a:cs typeface="Calibri"/>
              </a:rPr>
              <a:t>c : </a:t>
            </a:r>
            <a:r>
              <a:rPr sz="3200" spc="-5" dirty="0">
                <a:latin typeface="Calibri"/>
                <a:cs typeface="Calibri"/>
              </a:rPr>
              <a:t>eats </a:t>
            </a:r>
            <a:r>
              <a:rPr sz="3200" spc="-55" dirty="0">
                <a:latin typeface="Calibri"/>
                <a:cs typeface="Calibri"/>
              </a:rPr>
              <a:t>(Ajay, </a:t>
            </a:r>
            <a:r>
              <a:rPr sz="3200" dirty="0">
                <a:latin typeface="Calibri"/>
                <a:cs typeface="Calibri"/>
              </a:rPr>
              <a:t>c) → </a:t>
            </a:r>
            <a:r>
              <a:rPr sz="3200" spc="-5" dirty="0">
                <a:latin typeface="Calibri"/>
                <a:cs typeface="Calibri"/>
              </a:rPr>
              <a:t>eats </a:t>
            </a:r>
            <a:r>
              <a:rPr sz="3200" spc="-10" dirty="0">
                <a:latin typeface="Calibri"/>
                <a:cs typeface="Calibri"/>
              </a:rPr>
              <a:t>(Rita,</a:t>
            </a:r>
            <a:r>
              <a:rPr sz="3200" spc="60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c)</a:t>
            </a:r>
            <a:endParaRPr sz="3200">
              <a:latin typeface="Calibri"/>
              <a:cs typeface="Calibri"/>
            </a:endParaRPr>
          </a:p>
          <a:p>
            <a:pPr marL="485140" indent="-473075">
              <a:lnSpc>
                <a:spcPct val="100000"/>
              </a:lnSpc>
              <a:spcBef>
                <a:spcPts val="5"/>
              </a:spcBef>
              <a:buFont typeface="Calibri"/>
              <a:buAutoNum type="romanLcPeriod"/>
              <a:tabLst>
                <a:tab pos="485775" algn="l"/>
              </a:tabLst>
            </a:pPr>
            <a:r>
              <a:rPr sz="3200" dirty="0">
                <a:latin typeface="Cambria Math"/>
                <a:cs typeface="Cambria Math"/>
              </a:rPr>
              <a:t>∀</a:t>
            </a:r>
            <a:r>
              <a:rPr sz="3200" dirty="0">
                <a:latin typeface="Calibri"/>
                <a:cs typeface="Calibri"/>
              </a:rPr>
              <a:t>d : </a:t>
            </a:r>
            <a:r>
              <a:rPr sz="3200" spc="-5" dirty="0">
                <a:latin typeface="Calibri"/>
                <a:cs typeface="Calibri"/>
              </a:rPr>
              <a:t>alive(d) </a:t>
            </a:r>
            <a:r>
              <a:rPr sz="3200" spc="5" dirty="0">
                <a:latin typeface="Calibri"/>
                <a:cs typeface="Calibri"/>
              </a:rPr>
              <a:t>→ </a:t>
            </a:r>
            <a:r>
              <a:rPr sz="3200" spc="-5" dirty="0">
                <a:latin typeface="Calibri"/>
                <a:cs typeface="Calibri"/>
              </a:rPr>
              <a:t>~killed</a:t>
            </a:r>
            <a:r>
              <a:rPr sz="3200" spc="3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(d)</a:t>
            </a:r>
            <a:endParaRPr sz="3200">
              <a:latin typeface="Calibri"/>
              <a:cs typeface="Calibri"/>
            </a:endParaRPr>
          </a:p>
          <a:p>
            <a:pPr marL="12700" marR="2072639">
              <a:lnSpc>
                <a:spcPts val="3820"/>
              </a:lnSpc>
              <a:spcBef>
                <a:spcPts val="140"/>
              </a:spcBef>
              <a:buFont typeface="Calibri"/>
              <a:buAutoNum type="romanLcPeriod"/>
              <a:tabLst>
                <a:tab pos="580390" algn="l"/>
              </a:tabLst>
            </a:pPr>
            <a:r>
              <a:rPr sz="3200" dirty="0">
                <a:latin typeface="Cambria Math"/>
                <a:cs typeface="Cambria Math"/>
              </a:rPr>
              <a:t>∀</a:t>
            </a:r>
            <a:r>
              <a:rPr sz="3200" dirty="0">
                <a:latin typeface="Calibri"/>
                <a:cs typeface="Calibri"/>
              </a:rPr>
              <a:t>e: </a:t>
            </a:r>
            <a:r>
              <a:rPr sz="3200" spc="-5" dirty="0">
                <a:latin typeface="Calibri"/>
                <a:cs typeface="Calibri"/>
              </a:rPr>
              <a:t>~killed(e) </a:t>
            </a:r>
            <a:r>
              <a:rPr sz="3200" dirty="0">
                <a:latin typeface="Calibri"/>
                <a:cs typeface="Calibri"/>
              </a:rPr>
              <a:t>→ </a:t>
            </a:r>
            <a:r>
              <a:rPr sz="3200" spc="-5" dirty="0">
                <a:latin typeface="Calibri"/>
                <a:cs typeface="Calibri"/>
              </a:rPr>
              <a:t>alive(e)  Conclusion: </a:t>
            </a:r>
            <a:r>
              <a:rPr sz="3200" spc="-25" dirty="0">
                <a:latin typeface="Calibri"/>
                <a:cs typeface="Calibri"/>
              </a:rPr>
              <a:t>likes </a:t>
            </a:r>
            <a:r>
              <a:rPr sz="3200" spc="-10" dirty="0">
                <a:latin typeface="Calibri"/>
                <a:cs typeface="Calibri"/>
              </a:rPr>
              <a:t>(Ravi,</a:t>
            </a:r>
            <a:r>
              <a:rPr sz="3200" spc="55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Peanuts)</a:t>
            </a:r>
            <a:endParaRPr sz="32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16276" y="461594"/>
            <a:ext cx="470916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0" spc="-5" dirty="0">
                <a:latin typeface="Calibri"/>
                <a:cs typeface="Calibri"/>
              </a:rPr>
              <a:t>Solution</a:t>
            </a:r>
            <a:r>
              <a:rPr sz="4400" b="0" spc="-60" dirty="0">
                <a:latin typeface="Calibri"/>
                <a:cs typeface="Calibri"/>
              </a:rPr>
              <a:t> </a:t>
            </a:r>
            <a:r>
              <a:rPr sz="4400" b="0" spc="-5" dirty="0">
                <a:latin typeface="Calibri"/>
                <a:cs typeface="Calibri"/>
              </a:rPr>
              <a:t>continued…</a:t>
            </a:r>
            <a:endParaRPr sz="44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8340" y="1378965"/>
            <a:ext cx="5945505" cy="53930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10" dirty="0">
                <a:latin typeface="Calibri"/>
                <a:cs typeface="Calibri"/>
              </a:rPr>
              <a:t>Step </a:t>
            </a:r>
            <a:r>
              <a:rPr sz="3200" dirty="0">
                <a:latin typeface="Calibri"/>
                <a:cs typeface="Calibri"/>
              </a:rPr>
              <a:t>2: </a:t>
            </a:r>
            <a:r>
              <a:rPr sz="3200" spc="-15" dirty="0">
                <a:latin typeface="Calibri"/>
                <a:cs typeface="Calibri"/>
              </a:rPr>
              <a:t>Convert </a:t>
            </a:r>
            <a:r>
              <a:rPr sz="3200" spc="-20" dirty="0">
                <a:latin typeface="Calibri"/>
                <a:cs typeface="Calibri"/>
              </a:rPr>
              <a:t>into</a:t>
            </a:r>
            <a:r>
              <a:rPr sz="3200" spc="3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CNF</a:t>
            </a:r>
            <a:endParaRPr sz="3200">
              <a:latin typeface="Calibri"/>
              <a:cs typeface="Calibri"/>
            </a:endParaRPr>
          </a:p>
          <a:p>
            <a:pPr marL="393065" indent="-289560">
              <a:lnSpc>
                <a:spcPct val="100000"/>
              </a:lnSpc>
              <a:buAutoNum type="romanLcPeriod"/>
              <a:tabLst>
                <a:tab pos="393700" algn="l"/>
              </a:tabLst>
            </a:pPr>
            <a:r>
              <a:rPr sz="3200" spc="-15" dirty="0">
                <a:latin typeface="Calibri"/>
                <a:cs typeface="Calibri"/>
              </a:rPr>
              <a:t>~food(x) </a:t>
            </a:r>
            <a:r>
              <a:rPr sz="3200" dirty="0">
                <a:latin typeface="Calibri"/>
                <a:cs typeface="Calibri"/>
              </a:rPr>
              <a:t>v </a:t>
            </a:r>
            <a:r>
              <a:rPr sz="3200" spc="-25" dirty="0">
                <a:latin typeface="Calibri"/>
                <a:cs typeface="Calibri"/>
              </a:rPr>
              <a:t>likes </a:t>
            </a:r>
            <a:r>
              <a:rPr sz="3200" spc="-10" dirty="0">
                <a:latin typeface="Calibri"/>
                <a:cs typeface="Calibri"/>
              </a:rPr>
              <a:t>(Ravi,</a:t>
            </a:r>
            <a:r>
              <a:rPr sz="3200" spc="4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x)</a:t>
            </a:r>
            <a:endParaRPr sz="3200">
              <a:latin typeface="Calibri"/>
              <a:cs typeface="Calibri"/>
            </a:endParaRPr>
          </a:p>
          <a:p>
            <a:pPr marL="485775" indent="-382270">
              <a:lnSpc>
                <a:spcPct val="100000"/>
              </a:lnSpc>
              <a:buAutoNum type="romanLcPeriod"/>
              <a:tabLst>
                <a:tab pos="486409" algn="l"/>
              </a:tabLst>
            </a:pPr>
            <a:r>
              <a:rPr sz="3200" spc="-15" dirty="0">
                <a:latin typeface="Calibri"/>
                <a:cs typeface="Calibri"/>
              </a:rPr>
              <a:t>Food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(apple)</a:t>
            </a:r>
            <a:endParaRPr sz="3200">
              <a:latin typeface="Calibri"/>
              <a:cs typeface="Calibri"/>
            </a:endParaRPr>
          </a:p>
          <a:p>
            <a:pPr marL="488315" indent="-476250">
              <a:lnSpc>
                <a:spcPct val="100000"/>
              </a:lnSpc>
              <a:buAutoNum type="romanLcPeriod"/>
              <a:tabLst>
                <a:tab pos="488950" algn="l"/>
              </a:tabLst>
            </a:pPr>
            <a:r>
              <a:rPr sz="3200" spc="-15" dirty="0">
                <a:latin typeface="Calibri"/>
                <a:cs typeface="Calibri"/>
              </a:rPr>
              <a:t>Food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15" dirty="0">
                <a:latin typeface="Calibri"/>
                <a:cs typeface="Calibri"/>
              </a:rPr>
              <a:t>(chicken)</a:t>
            </a:r>
            <a:endParaRPr sz="3200">
              <a:latin typeface="Calibri"/>
              <a:cs typeface="Calibri"/>
            </a:endParaRPr>
          </a:p>
          <a:p>
            <a:pPr marL="544195" indent="-440690">
              <a:lnSpc>
                <a:spcPct val="100000"/>
              </a:lnSpc>
              <a:spcBef>
                <a:spcPts val="5"/>
              </a:spcBef>
              <a:buAutoNum type="romanLcPeriod"/>
              <a:tabLst>
                <a:tab pos="544830" algn="l"/>
              </a:tabLst>
            </a:pPr>
            <a:r>
              <a:rPr sz="3200" dirty="0">
                <a:latin typeface="Calibri"/>
                <a:cs typeface="Calibri"/>
              </a:rPr>
              <a:t>~ </a:t>
            </a:r>
            <a:r>
              <a:rPr sz="3200" spc="-5" dirty="0">
                <a:latin typeface="Calibri"/>
                <a:cs typeface="Calibri"/>
              </a:rPr>
              <a:t>eats (a, b) </a:t>
            </a:r>
            <a:r>
              <a:rPr sz="3200" dirty="0">
                <a:latin typeface="Calibri"/>
                <a:cs typeface="Calibri"/>
              </a:rPr>
              <a:t>v </a:t>
            </a:r>
            <a:r>
              <a:rPr sz="3200" spc="-5" dirty="0">
                <a:latin typeface="Calibri"/>
                <a:cs typeface="Calibri"/>
              </a:rPr>
              <a:t>killed (a) </a:t>
            </a:r>
            <a:r>
              <a:rPr sz="3200" dirty="0">
                <a:latin typeface="Calibri"/>
                <a:cs typeface="Calibri"/>
              </a:rPr>
              <a:t>v </a:t>
            </a:r>
            <a:r>
              <a:rPr sz="3200" spc="-20" dirty="0">
                <a:latin typeface="Calibri"/>
                <a:cs typeface="Calibri"/>
              </a:rPr>
              <a:t>food</a:t>
            </a:r>
            <a:r>
              <a:rPr sz="3200" spc="-5" dirty="0">
                <a:latin typeface="Calibri"/>
                <a:cs typeface="Calibri"/>
              </a:rPr>
              <a:t> (b)</a:t>
            </a:r>
            <a:endParaRPr sz="3200">
              <a:latin typeface="Calibri"/>
              <a:cs typeface="Calibri"/>
            </a:endParaRPr>
          </a:p>
          <a:p>
            <a:pPr marL="449580" indent="-346075">
              <a:lnSpc>
                <a:spcPct val="100000"/>
              </a:lnSpc>
              <a:buAutoNum type="romanLcPeriod"/>
              <a:tabLst>
                <a:tab pos="450215" algn="l"/>
              </a:tabLst>
            </a:pPr>
            <a:r>
              <a:rPr sz="3200" spc="-20" dirty="0">
                <a:latin typeface="Calibri"/>
                <a:cs typeface="Calibri"/>
              </a:rPr>
              <a:t>Eats </a:t>
            </a:r>
            <a:r>
              <a:rPr sz="3200" spc="-50" dirty="0">
                <a:latin typeface="Calibri"/>
                <a:cs typeface="Calibri"/>
              </a:rPr>
              <a:t>(Ajay,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Peanuts)</a:t>
            </a:r>
            <a:endParaRPr sz="3200">
              <a:latin typeface="Calibri"/>
              <a:cs typeface="Calibri"/>
            </a:endParaRPr>
          </a:p>
          <a:p>
            <a:pPr marL="484505" indent="-472440">
              <a:lnSpc>
                <a:spcPct val="100000"/>
              </a:lnSpc>
              <a:buAutoNum type="romanLcPeriod"/>
              <a:tabLst>
                <a:tab pos="485140" algn="l"/>
              </a:tabLst>
            </a:pPr>
            <a:r>
              <a:rPr sz="3200" spc="-10" dirty="0">
                <a:latin typeface="Calibri"/>
                <a:cs typeface="Calibri"/>
              </a:rPr>
              <a:t>Alive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-15" dirty="0">
                <a:latin typeface="Calibri"/>
                <a:cs typeface="Calibri"/>
              </a:rPr>
              <a:t>(Ajay)</a:t>
            </a:r>
            <a:endParaRPr sz="3200">
              <a:latin typeface="Calibri"/>
              <a:cs typeface="Calibri"/>
            </a:endParaRPr>
          </a:p>
          <a:p>
            <a:pPr marL="670560" indent="-567055">
              <a:lnSpc>
                <a:spcPct val="100000"/>
              </a:lnSpc>
              <a:buAutoNum type="romanLcPeriod"/>
              <a:tabLst>
                <a:tab pos="671195" algn="l"/>
              </a:tabLst>
            </a:pPr>
            <a:r>
              <a:rPr sz="3200" spc="-10" dirty="0">
                <a:latin typeface="Calibri"/>
                <a:cs typeface="Calibri"/>
              </a:rPr>
              <a:t>~eats </a:t>
            </a:r>
            <a:r>
              <a:rPr sz="3200" spc="-50" dirty="0">
                <a:latin typeface="Calibri"/>
                <a:cs typeface="Calibri"/>
              </a:rPr>
              <a:t>(Ajay, </a:t>
            </a:r>
            <a:r>
              <a:rPr sz="3200" dirty="0">
                <a:latin typeface="Calibri"/>
                <a:cs typeface="Calibri"/>
              </a:rPr>
              <a:t>c) V </a:t>
            </a:r>
            <a:r>
              <a:rPr sz="3200" spc="-5" dirty="0">
                <a:latin typeface="Calibri"/>
                <a:cs typeface="Calibri"/>
              </a:rPr>
              <a:t>eats </a:t>
            </a:r>
            <a:r>
              <a:rPr sz="3200" spc="-10" dirty="0">
                <a:latin typeface="Calibri"/>
                <a:cs typeface="Calibri"/>
              </a:rPr>
              <a:t>(Rita,</a:t>
            </a:r>
            <a:r>
              <a:rPr sz="3200" spc="10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c)</a:t>
            </a:r>
            <a:endParaRPr sz="3200">
              <a:latin typeface="Calibri"/>
              <a:cs typeface="Calibri"/>
            </a:endParaRPr>
          </a:p>
          <a:p>
            <a:pPr marL="764540" indent="-661035">
              <a:lnSpc>
                <a:spcPct val="100000"/>
              </a:lnSpc>
              <a:buAutoNum type="romanLcPeriod"/>
              <a:tabLst>
                <a:tab pos="765175" algn="l"/>
              </a:tabLst>
            </a:pPr>
            <a:r>
              <a:rPr sz="3200" spc="-10" dirty="0">
                <a:latin typeface="Calibri"/>
                <a:cs typeface="Calibri"/>
              </a:rPr>
              <a:t>~alive </a:t>
            </a:r>
            <a:r>
              <a:rPr sz="3200" spc="-5" dirty="0">
                <a:latin typeface="Calibri"/>
                <a:cs typeface="Calibri"/>
              </a:rPr>
              <a:t>(d) </a:t>
            </a:r>
            <a:r>
              <a:rPr sz="3200" dirty="0">
                <a:latin typeface="Calibri"/>
                <a:cs typeface="Calibri"/>
              </a:rPr>
              <a:t>v ~ </a:t>
            </a:r>
            <a:r>
              <a:rPr sz="3200" spc="-5" dirty="0">
                <a:latin typeface="Calibri"/>
                <a:cs typeface="Calibri"/>
              </a:rPr>
              <a:t>killed</a:t>
            </a:r>
            <a:r>
              <a:rPr sz="3200" spc="2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(d)</a:t>
            </a:r>
            <a:endParaRPr sz="3200">
              <a:latin typeface="Calibri"/>
              <a:cs typeface="Calibri"/>
            </a:endParaRPr>
          </a:p>
          <a:p>
            <a:pPr marL="481330" indent="-466090">
              <a:lnSpc>
                <a:spcPct val="100000"/>
              </a:lnSpc>
              <a:spcBef>
                <a:spcPts val="5"/>
              </a:spcBef>
              <a:buAutoNum type="romanLcPeriod"/>
              <a:tabLst>
                <a:tab pos="481965" algn="l"/>
              </a:tabLst>
            </a:pPr>
            <a:r>
              <a:rPr sz="3200" dirty="0">
                <a:latin typeface="Calibri"/>
                <a:cs typeface="Calibri"/>
              </a:rPr>
              <a:t>Killed </a:t>
            </a:r>
            <a:r>
              <a:rPr sz="3200" spc="-5" dirty="0">
                <a:latin typeface="Calibri"/>
                <a:cs typeface="Calibri"/>
              </a:rPr>
              <a:t>(e) </a:t>
            </a:r>
            <a:r>
              <a:rPr sz="3200" dirty="0">
                <a:latin typeface="Calibri"/>
                <a:cs typeface="Calibri"/>
              </a:rPr>
              <a:t>v alive</a:t>
            </a:r>
            <a:r>
              <a:rPr sz="3200" spc="-5" dirty="0">
                <a:latin typeface="Calibri"/>
                <a:cs typeface="Calibri"/>
              </a:rPr>
              <a:t> (e)</a:t>
            </a:r>
            <a:endParaRPr sz="3200">
              <a:latin typeface="Calibri"/>
              <a:cs typeface="Calibri"/>
            </a:endParaRPr>
          </a:p>
          <a:p>
            <a:pPr marL="15875">
              <a:lnSpc>
                <a:spcPct val="100000"/>
              </a:lnSpc>
              <a:spcBef>
                <a:spcPts val="5"/>
              </a:spcBef>
            </a:pPr>
            <a:r>
              <a:rPr sz="3200" spc="-5" dirty="0">
                <a:latin typeface="Calibri"/>
                <a:cs typeface="Calibri"/>
              </a:rPr>
              <a:t>Conclusion: likes (Ravi,</a:t>
            </a:r>
            <a:r>
              <a:rPr sz="3200" spc="-20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Peanuts)</a:t>
            </a:r>
            <a:endParaRPr sz="32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16276" y="461594"/>
            <a:ext cx="470916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b="0" spc="-5" dirty="0">
                <a:latin typeface="Calibri"/>
                <a:cs typeface="Calibri"/>
              </a:rPr>
              <a:t>Solution</a:t>
            </a:r>
            <a:r>
              <a:rPr sz="4400" b="0" spc="-60" dirty="0">
                <a:latin typeface="Calibri"/>
                <a:cs typeface="Calibri"/>
              </a:rPr>
              <a:t> </a:t>
            </a:r>
            <a:r>
              <a:rPr sz="4400" b="0" spc="-5" dirty="0">
                <a:latin typeface="Calibri"/>
                <a:cs typeface="Calibri"/>
              </a:rPr>
              <a:t>continued…</a:t>
            </a:r>
            <a:endParaRPr sz="44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22044" y="1988642"/>
            <a:ext cx="6318250" cy="14897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10" dirty="0">
                <a:latin typeface="Calibri"/>
                <a:cs typeface="Calibri"/>
              </a:rPr>
              <a:t>Step </a:t>
            </a:r>
            <a:r>
              <a:rPr sz="3200" dirty="0">
                <a:latin typeface="Calibri"/>
                <a:cs typeface="Calibri"/>
              </a:rPr>
              <a:t>3: </a:t>
            </a:r>
            <a:r>
              <a:rPr sz="3200" spc="-25" dirty="0">
                <a:latin typeface="Calibri"/>
                <a:cs typeface="Calibri"/>
              </a:rPr>
              <a:t>Negate </a:t>
            </a:r>
            <a:r>
              <a:rPr sz="3200" dirty="0">
                <a:latin typeface="Calibri"/>
                <a:cs typeface="Calibri"/>
              </a:rPr>
              <a:t>the</a:t>
            </a:r>
            <a:r>
              <a:rPr sz="3200" spc="10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conclusion</a:t>
            </a:r>
            <a:endParaRPr sz="3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3200" dirty="0">
                <a:latin typeface="Calibri"/>
                <a:cs typeface="Calibri"/>
              </a:rPr>
              <a:t>~ </a:t>
            </a:r>
            <a:r>
              <a:rPr sz="3200" spc="-25" dirty="0">
                <a:latin typeface="Calibri"/>
                <a:cs typeface="Calibri"/>
              </a:rPr>
              <a:t>likes </a:t>
            </a:r>
            <a:r>
              <a:rPr sz="3200" spc="-10" dirty="0">
                <a:latin typeface="Calibri"/>
                <a:cs typeface="Calibri"/>
              </a:rPr>
              <a:t>(Ravi,</a:t>
            </a:r>
            <a:r>
              <a:rPr sz="3200" spc="20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Peanuts)</a:t>
            </a:r>
            <a:endParaRPr sz="3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3200" spc="-10" dirty="0">
                <a:latin typeface="Calibri"/>
                <a:cs typeface="Calibri"/>
              </a:rPr>
              <a:t>Step </a:t>
            </a:r>
            <a:r>
              <a:rPr sz="3200" dirty="0">
                <a:latin typeface="Calibri"/>
                <a:cs typeface="Calibri"/>
              </a:rPr>
              <a:t>4: </a:t>
            </a:r>
            <a:r>
              <a:rPr sz="3200" spc="-15" dirty="0">
                <a:latin typeface="Calibri"/>
                <a:cs typeface="Calibri"/>
              </a:rPr>
              <a:t>Resolve </a:t>
            </a:r>
            <a:r>
              <a:rPr sz="3200" spc="-5" dirty="0">
                <a:latin typeface="Calibri"/>
                <a:cs typeface="Calibri"/>
              </a:rPr>
              <a:t>using </a:t>
            </a:r>
            <a:r>
              <a:rPr sz="3200" dirty="0">
                <a:latin typeface="Calibri"/>
                <a:cs typeface="Calibri"/>
              </a:rPr>
              <a:t>a </a:t>
            </a:r>
            <a:r>
              <a:rPr sz="3200" spc="-5" dirty="0">
                <a:latin typeface="Calibri"/>
                <a:cs typeface="Calibri"/>
              </a:rPr>
              <a:t>resolution</a:t>
            </a:r>
            <a:r>
              <a:rPr sz="3200" spc="-15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tree</a:t>
            </a:r>
            <a:endParaRPr sz="32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61413" y="461594"/>
            <a:ext cx="482727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/>
              <a:t>Solution</a:t>
            </a:r>
            <a:r>
              <a:rPr sz="4400" spc="-90" dirty="0"/>
              <a:t> </a:t>
            </a:r>
            <a:r>
              <a:rPr sz="4400" spc="-5" dirty="0"/>
              <a:t>continued…</a:t>
            </a:r>
            <a:endParaRPr sz="44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3564" y="1511598"/>
            <a:ext cx="6421708" cy="32899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41044" y="4894021"/>
            <a:ext cx="7614920" cy="9410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5"/>
              </a:spcBef>
            </a:pPr>
            <a:r>
              <a:rPr sz="2000" spc="-5" dirty="0">
                <a:latin typeface="Calibri"/>
                <a:cs typeface="Calibri"/>
              </a:rPr>
              <a:t>Hence </a:t>
            </a:r>
            <a:r>
              <a:rPr sz="2000" spc="-10" dirty="0">
                <a:latin typeface="Calibri"/>
                <a:cs typeface="Calibri"/>
              </a:rPr>
              <a:t>we </a:t>
            </a:r>
            <a:r>
              <a:rPr sz="2000" spc="-5" dirty="0">
                <a:latin typeface="Calibri"/>
                <a:cs typeface="Calibri"/>
              </a:rPr>
              <a:t>see that </a:t>
            </a:r>
            <a:r>
              <a:rPr sz="2000" dirty="0">
                <a:latin typeface="Calibri"/>
                <a:cs typeface="Calibri"/>
              </a:rPr>
              <a:t>the </a:t>
            </a:r>
            <a:r>
              <a:rPr sz="2000" spc="-10" dirty="0">
                <a:latin typeface="Calibri"/>
                <a:cs typeface="Calibri"/>
              </a:rPr>
              <a:t>negation </a:t>
            </a:r>
            <a:r>
              <a:rPr sz="2000" dirty="0">
                <a:latin typeface="Calibri"/>
                <a:cs typeface="Calibri"/>
              </a:rPr>
              <a:t>of the </a:t>
            </a:r>
            <a:r>
              <a:rPr sz="2000" spc="-5" dirty="0">
                <a:latin typeface="Calibri"/>
                <a:cs typeface="Calibri"/>
              </a:rPr>
              <a:t>conclusion has been </a:t>
            </a:r>
            <a:r>
              <a:rPr sz="2000" spc="-15" dirty="0">
                <a:latin typeface="Calibri"/>
                <a:cs typeface="Calibri"/>
              </a:rPr>
              <a:t>proved </a:t>
            </a:r>
            <a:r>
              <a:rPr sz="2000" dirty="0">
                <a:latin typeface="Calibri"/>
                <a:cs typeface="Calibri"/>
              </a:rPr>
              <a:t>as a  </a:t>
            </a:r>
            <a:r>
              <a:rPr sz="2000" spc="-10" dirty="0">
                <a:latin typeface="Calibri"/>
                <a:cs typeface="Calibri"/>
              </a:rPr>
              <a:t>complete contradiction </a:t>
            </a:r>
            <a:r>
              <a:rPr sz="2000" spc="-5" dirty="0">
                <a:latin typeface="Calibri"/>
                <a:cs typeface="Calibri"/>
              </a:rPr>
              <a:t>with </a:t>
            </a:r>
            <a:r>
              <a:rPr sz="2000" dirty="0">
                <a:latin typeface="Calibri"/>
                <a:cs typeface="Calibri"/>
              </a:rPr>
              <a:t>the </a:t>
            </a:r>
            <a:r>
              <a:rPr sz="2000" spc="-5" dirty="0">
                <a:latin typeface="Calibri"/>
                <a:cs typeface="Calibri"/>
              </a:rPr>
              <a:t>given </a:t>
            </a:r>
            <a:r>
              <a:rPr sz="2000" spc="-10" dirty="0">
                <a:latin typeface="Calibri"/>
                <a:cs typeface="Calibri"/>
              </a:rPr>
              <a:t>set </a:t>
            </a:r>
            <a:r>
              <a:rPr sz="2000" spc="-5" dirty="0">
                <a:latin typeface="Calibri"/>
                <a:cs typeface="Calibri"/>
              </a:rPr>
              <a:t>of </a:t>
            </a:r>
            <a:r>
              <a:rPr sz="2000" spc="-10" dirty="0">
                <a:latin typeface="Calibri"/>
                <a:cs typeface="Calibri"/>
              </a:rPr>
              <a:t>facts. </a:t>
            </a:r>
            <a:r>
              <a:rPr sz="2000" spc="-5" dirty="0">
                <a:latin typeface="Calibri"/>
                <a:cs typeface="Calibri"/>
              </a:rPr>
              <a:t>Hence </a:t>
            </a:r>
            <a:r>
              <a:rPr sz="2000" dirty="0">
                <a:latin typeface="Calibri"/>
                <a:cs typeface="Calibri"/>
              </a:rPr>
              <a:t>the </a:t>
            </a:r>
            <a:r>
              <a:rPr sz="2000" spc="-10" dirty="0">
                <a:latin typeface="Calibri"/>
                <a:cs typeface="Calibri"/>
              </a:rPr>
              <a:t>negation </a:t>
            </a:r>
            <a:r>
              <a:rPr sz="2000" spc="-5" dirty="0">
                <a:latin typeface="Calibri"/>
                <a:cs typeface="Calibri"/>
              </a:rPr>
              <a:t>is  </a:t>
            </a:r>
            <a:r>
              <a:rPr sz="2000" spc="-10" dirty="0">
                <a:latin typeface="Calibri"/>
                <a:cs typeface="Calibri"/>
              </a:rPr>
              <a:t>completely invalid </a:t>
            </a:r>
            <a:r>
              <a:rPr sz="2000" spc="-5" dirty="0">
                <a:latin typeface="Calibri"/>
                <a:cs typeface="Calibri"/>
              </a:rPr>
              <a:t>or </a:t>
            </a:r>
            <a:r>
              <a:rPr sz="2000" spc="-10" dirty="0">
                <a:latin typeface="Calibri"/>
                <a:cs typeface="Calibri"/>
              </a:rPr>
              <a:t>false </a:t>
            </a:r>
            <a:r>
              <a:rPr sz="2000" spc="-5" dirty="0">
                <a:latin typeface="Calibri"/>
                <a:cs typeface="Calibri"/>
              </a:rPr>
              <a:t>or </a:t>
            </a:r>
            <a:r>
              <a:rPr sz="2000" dirty="0">
                <a:latin typeface="Calibri"/>
                <a:cs typeface="Calibri"/>
              </a:rPr>
              <a:t>the </a:t>
            </a:r>
            <a:r>
              <a:rPr sz="2000" spc="-5" dirty="0">
                <a:latin typeface="Calibri"/>
                <a:cs typeface="Calibri"/>
              </a:rPr>
              <a:t>assertion is </a:t>
            </a:r>
            <a:r>
              <a:rPr sz="2000" spc="-10" dirty="0">
                <a:latin typeface="Calibri"/>
                <a:cs typeface="Calibri"/>
              </a:rPr>
              <a:t>completely valid </a:t>
            </a:r>
            <a:r>
              <a:rPr sz="2000" spc="-5" dirty="0">
                <a:latin typeface="Calibri"/>
                <a:cs typeface="Calibri"/>
              </a:rPr>
              <a:t>or</a:t>
            </a:r>
            <a:r>
              <a:rPr sz="2000" spc="15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true.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669" y="1549653"/>
            <a:ext cx="8074660" cy="1231106"/>
          </a:xfrm>
        </p:spPr>
        <p:txBody>
          <a:bodyPr/>
          <a:lstStyle/>
          <a:p>
            <a:pPr algn="ctr"/>
            <a:r>
              <a:rPr lang="en-IN" sz="8000" b="1" u="none" dirty="0" smtClean="0">
                <a:solidFill>
                  <a:schemeClr val="tx1"/>
                </a:solidFill>
              </a:rPr>
              <a:t>Thank You</a:t>
            </a:r>
            <a:endParaRPr lang="en-IN" sz="8000" b="1" u="non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350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433" y="0"/>
            <a:ext cx="47551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08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310" y="0"/>
            <a:ext cx="48093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43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997" y="0"/>
            <a:ext cx="48340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25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309" y="0"/>
            <a:ext cx="48493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68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366" y="0"/>
            <a:ext cx="47392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537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122" y="0"/>
            <a:ext cx="48697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437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3417</TotalTime>
  <Words>939</Words>
  <Application>Microsoft Office PowerPoint</Application>
  <PresentationFormat>On-screen Show (4:3)</PresentationFormat>
  <Paragraphs>126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verdana</vt:lpstr>
      <vt:lpstr>Cambria Math</vt:lpstr>
      <vt:lpstr>Arial</vt:lpstr>
      <vt:lpstr>Times New Roman</vt:lpstr>
      <vt:lpstr>erdana</vt:lpstr>
      <vt:lpstr>Symbol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Rules of inference</vt:lpstr>
      <vt:lpstr>Inference Rules cont………</vt:lpstr>
      <vt:lpstr>Inference Rules cont………</vt:lpstr>
      <vt:lpstr>Inference Rules cont………</vt:lpstr>
      <vt:lpstr>Inference Rules cont………</vt:lpstr>
      <vt:lpstr>Resolution Principle</vt:lpstr>
      <vt:lpstr>Refutation</vt:lpstr>
      <vt:lpstr>Example of Resolution</vt:lpstr>
      <vt:lpstr>PowerPoint Presentation</vt:lpstr>
      <vt:lpstr>Example of resolution</vt:lpstr>
      <vt:lpstr>Solution</vt:lpstr>
      <vt:lpstr>Solution</vt:lpstr>
      <vt:lpstr>Example</vt:lpstr>
      <vt:lpstr>Solution</vt:lpstr>
      <vt:lpstr>Solution continued….</vt:lpstr>
      <vt:lpstr>Solution continued….</vt:lpstr>
      <vt:lpstr>Solution continued….</vt:lpstr>
      <vt:lpstr>Example</vt:lpstr>
      <vt:lpstr>Solution</vt:lpstr>
      <vt:lpstr>Solution continued…</vt:lpstr>
      <vt:lpstr>Solution continued…</vt:lpstr>
      <vt:lpstr>Solution continued…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UNIT-3</dc:title>
  <dc:creator>PRASHANT KR CHOUDHAR</dc:creator>
  <cp:lastModifiedBy>Deepak Gaur</cp:lastModifiedBy>
  <cp:revision>40</cp:revision>
  <dcterms:created xsi:type="dcterms:W3CDTF">2020-06-04T02:08:45Z</dcterms:created>
  <dcterms:modified xsi:type="dcterms:W3CDTF">2021-09-09T11:31:20Z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2018-01-29T00:00:00Z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2020-06-04T00:00:00Z</vt:filetime>
  </property>
</Properties>
</file>